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30"/>
  </p:notesMasterIdLst>
  <p:handoutMasterIdLst>
    <p:handoutMasterId r:id="rId31"/>
  </p:handoutMasterIdLst>
  <p:sldIdLst>
    <p:sldId id="257" r:id="rId6"/>
    <p:sldId id="270" r:id="rId7"/>
    <p:sldId id="263" r:id="rId8"/>
    <p:sldId id="319" r:id="rId9"/>
    <p:sldId id="320" r:id="rId10"/>
    <p:sldId id="334" r:id="rId11"/>
    <p:sldId id="322" r:id="rId12"/>
    <p:sldId id="337" r:id="rId13"/>
    <p:sldId id="321" r:id="rId14"/>
    <p:sldId id="323" r:id="rId15"/>
    <p:sldId id="336" r:id="rId16"/>
    <p:sldId id="325" r:id="rId17"/>
    <p:sldId id="343" r:id="rId18"/>
    <p:sldId id="341" r:id="rId19"/>
    <p:sldId id="338" r:id="rId20"/>
    <p:sldId id="329" r:id="rId21"/>
    <p:sldId id="328" r:id="rId22"/>
    <p:sldId id="340" r:id="rId23"/>
    <p:sldId id="327" r:id="rId24"/>
    <p:sldId id="342" r:id="rId25"/>
    <p:sldId id="339" r:id="rId26"/>
    <p:sldId id="330" r:id="rId27"/>
    <p:sldId id="332" r:id="rId28"/>
    <p:sldId id="318" r:id="rId29"/>
  </p:sldIdLst>
  <p:sldSz cx="12192000" cy="6858000"/>
  <p:notesSz cx="6669088" cy="9926638"/>
  <p:embeddedFontLst>
    <p:embeddedFont>
      <p:font typeface="Bradley Hand ITC" panose="03070402050302030203" pitchFamily="66" charset="0"/>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Segoe UI" panose="020B0502040204020203" pitchFamily="34" charset="0"/>
      <p:regular r:id="rId39"/>
      <p:bold r:id="rId40"/>
      <p:italic r:id="rId41"/>
      <p:boldItalic r:id="rId42"/>
    </p:embeddedFont>
    <p:embeddedFont>
      <p:font typeface="Segoe UI Black" panose="020B0A02040204020203" pitchFamily="34" charset="0"/>
      <p:bold r:id="rId43"/>
      <p:boldItalic r:id="rId44"/>
    </p:embeddedFont>
    <p:embeddedFont>
      <p:font typeface="Segoe UI Light" panose="020B0502040204020203" pitchFamily="34" charset="0"/>
      <p:regular r:id="rId45"/>
      <p:italic r:id="rId46"/>
    </p:embeddedFont>
    <p:embeddedFont>
      <p:font typeface="Segoe UI Semibold" panose="020B0702040204020203" pitchFamily="34" charset="0"/>
      <p:bold r:id="rId47"/>
      <p:boldItalic r:id="rId4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Arnaud Mainbourg" initials="AM" lastIdx="3" clrIdx="3">
    <p:extLst>
      <p:ext uri="{19B8F6BF-5375-455C-9EA6-DF929625EA0E}">
        <p15:presenceInfo xmlns:p15="http://schemas.microsoft.com/office/powerpoint/2012/main" userId="ff8078625e7c2b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2D3E"/>
    <a:srgbClr val="08BC80"/>
    <a:srgbClr val="348899"/>
    <a:srgbClr val="959E9E"/>
    <a:srgbClr val="962D3E"/>
    <a:srgbClr val="2F3240"/>
    <a:srgbClr val="03AFC1"/>
    <a:srgbClr val="B014A9"/>
    <a:srgbClr val="ACCFCC"/>
    <a:srgbClr val="008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90462" autoAdjust="0"/>
  </p:normalViewPr>
  <p:slideViewPr>
    <p:cSldViewPr snapToGrid="0">
      <p:cViewPr varScale="1">
        <p:scale>
          <a:sx n="114" d="100"/>
          <a:sy n="114" d="100"/>
        </p:scale>
        <p:origin x="102" y="11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777607" y="0"/>
            <a:ext cx="2889938" cy="498056"/>
          </a:xfrm>
          <a:prstGeom prst="rect">
            <a:avLst/>
          </a:prstGeom>
        </p:spPr>
        <p:txBody>
          <a:bodyPr vert="horz" lIns="91440" tIns="45720" rIns="91440" bIns="45720" rtlCol="0"/>
          <a:lstStyle>
            <a:lvl1pPr algn="r">
              <a:defRPr sz="1200"/>
            </a:lvl1pPr>
          </a:lstStyle>
          <a:p>
            <a:fld id="{7A8EB9EB-B186-4F9A-9F85-BBB1D65C7589}" type="datetimeFigureOut">
              <a:rPr lang="fr-FR" smtClean="0"/>
              <a:t>22/08/2019</a:t>
            </a:fld>
            <a:endParaRPr lang="fr-FR"/>
          </a:p>
        </p:txBody>
      </p:sp>
      <p:sp>
        <p:nvSpPr>
          <p:cNvPr id="4" name="Espace réservé du pied de page 3"/>
          <p:cNvSpPr>
            <a:spLocks noGrp="1"/>
          </p:cNvSpPr>
          <p:nvPr>
            <p:ph type="ftr" sz="quarter" idx="2"/>
          </p:nvPr>
        </p:nvSpPr>
        <p:spPr>
          <a:xfrm>
            <a:off x="0" y="9428584"/>
            <a:ext cx="2889938" cy="49805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777607" y="9428584"/>
            <a:ext cx="2889938" cy="498055"/>
          </a:xfrm>
          <a:prstGeom prst="rect">
            <a:avLst/>
          </a:prstGeom>
        </p:spPr>
        <p:txBody>
          <a:bodyPr vert="horz" lIns="91440" tIns="45720" rIns="91440" bIns="45720" rtlCol="0" anchor="b"/>
          <a:lstStyle>
            <a:lvl1pPr algn="r">
              <a:defRPr sz="1200"/>
            </a:lvl1pPr>
          </a:lstStyle>
          <a:p>
            <a:fld id="{2611C90E-7C5C-4FC7-8E56-A2E921698B81}" type="slidenum">
              <a:rPr lang="fr-FR" smtClean="0"/>
              <a:t>‹N°›</a:t>
            </a:fld>
            <a:endParaRPr lang="fr-F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E63BDECB-E14E-459C-896C-A883D5960C42}" type="datetimeFigureOut">
              <a:rPr lang="fr-FR" smtClean="0"/>
              <a:t>22/08/2019</a:t>
            </a:fld>
            <a:endParaRPr lang="fr-FR"/>
          </a:p>
        </p:txBody>
      </p:sp>
      <p:sp>
        <p:nvSpPr>
          <p:cNvPr id="4" name="Espace réservé de l'image des diapositives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00CA5B4E-61E0-4854-9785-88AF627D622D}" type="slidenum">
              <a:rPr lang="fr-FR" smtClean="0"/>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Au travers de librairies!!</a:t>
            </a:r>
          </a:p>
          <a:p>
            <a:endParaRPr lang="fr-FR" dirty="0"/>
          </a:p>
          <a:p>
            <a:r>
              <a:rPr lang="fr-FR" dirty="0"/>
              <a:t>Les citer mais ne pas expliquer leurs rôles.</a:t>
            </a:r>
          </a:p>
          <a:p>
            <a:r>
              <a:rPr lang="fr-FR" dirty="0"/>
              <a:t>On en parle dans les diapos suivantes.</a:t>
            </a:r>
          </a:p>
          <a:p>
            <a:r>
              <a:rPr lang="fr-FR" dirty="0"/>
              <a:t>Il faut surtout insister sur l’aspect industrialisation et professionnalisation du langage.</a:t>
            </a:r>
          </a:p>
        </p:txBody>
      </p:sp>
    </p:spTree>
    <p:extLst>
      <p:ext uri="{BB962C8B-B14F-4D97-AF65-F5344CB8AC3E}">
        <p14:creationId xmlns:p14="http://schemas.microsoft.com/office/powerpoint/2010/main" val="2628430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Objet  = manipulation d’objets interagissant entre eux. Un objet est un élément représentant un concept du monde réel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Impératif = enchainement d’instructions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Fonctionnel = le fait qu’une fonction ne doit pas changer l’état du système. Une fonction est vue au sens mathématique. Elle doit toujours retourner le même résultat pour les mêmes valeurs passées en paramètres.</a:t>
            </a:r>
          </a:p>
          <a:p>
            <a:endParaRPr lang="fr-FR" dirty="0"/>
          </a:p>
        </p:txBody>
      </p:sp>
    </p:spTree>
    <p:extLst>
      <p:ext uri="{BB962C8B-B14F-4D97-AF65-F5344CB8AC3E}">
        <p14:creationId xmlns:p14="http://schemas.microsoft.com/office/powerpoint/2010/main" val="386821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https://developer.mozilla.org/fr/docs/Web/JavaScript/Reference/Instructions/var</a:t>
            </a:r>
          </a:p>
          <a:p>
            <a:endParaRPr lang="fr-FR" dirty="0"/>
          </a:p>
          <a:p>
            <a:r>
              <a:rPr lang="fr-FR" dirty="0"/>
              <a:t>Typage dynamique en fonction de la valeur affectée à la variable.</a:t>
            </a:r>
          </a:p>
          <a:p>
            <a:r>
              <a:rPr lang="fr-FR" dirty="0"/>
              <a:t>Peut changer durant sa vie.</a:t>
            </a:r>
          </a:p>
          <a:p>
            <a:endParaRPr lang="fr-FR" dirty="0"/>
          </a:p>
          <a:p>
            <a:r>
              <a:rPr lang="fr-FR" dirty="0"/>
              <a:t>https://developer.mozilla.org/</a:t>
            </a:r>
            <a:r>
              <a:rPr lang="fr-FR" dirty="0" err="1"/>
              <a:t>fr</a:t>
            </a:r>
            <a:r>
              <a:rPr lang="fr-FR" dirty="0"/>
              <a:t>/docs/Web/JavaScript/</a:t>
            </a:r>
            <a:r>
              <a:rPr lang="fr-FR" dirty="0" err="1"/>
              <a:t>Structures_de_données</a:t>
            </a:r>
            <a:r>
              <a:rPr lang="fr-FR" dirty="0"/>
              <a:t> :</a:t>
            </a:r>
          </a:p>
          <a:p>
            <a:endParaRPr lang="fr-FR" dirty="0"/>
          </a:p>
          <a:p>
            <a:r>
              <a:rPr lang="fr-FR" dirty="0"/>
              <a:t>	https://developer.mozilla.org/fr/docs/Glossaire/Boolean</a:t>
            </a:r>
          </a:p>
          <a:p>
            <a:r>
              <a:rPr lang="fr-FR" dirty="0"/>
              <a:t>	https://developer.mozilla.org/fr/docs/Glossaire/Null</a:t>
            </a:r>
          </a:p>
          <a:p>
            <a:r>
              <a:rPr lang="fr-FR" dirty="0"/>
              <a:t>	https://developer.mozilla.org/fr/docs/Glossaire/Undefined</a:t>
            </a:r>
          </a:p>
          <a:p>
            <a:r>
              <a:rPr lang="fr-FR" dirty="0"/>
              <a:t>	https://developer.mozilla.org/fr/docs/Glossaire/Number</a:t>
            </a:r>
          </a:p>
          <a:p>
            <a:r>
              <a:rPr lang="fr-FR" dirty="0"/>
              <a:t>	https://developer.mozilla.org/fr/docs/Glossaire/String</a:t>
            </a:r>
          </a:p>
          <a:p>
            <a:endParaRPr lang="fr-FR" dirty="0"/>
          </a:p>
          <a:p>
            <a:r>
              <a:rPr lang="en-US" sz="1200" b="0" i="0" kern="1200" dirty="0">
                <a:solidFill>
                  <a:schemeClr val="tx1"/>
                </a:solidFill>
                <a:effectLst/>
                <a:latin typeface="+mn-lt"/>
                <a:ea typeface="+mn-ea"/>
                <a:cs typeface="+mn-cs"/>
              </a:rPr>
              <a:t>In JavaScript, objects can be seen as a collection of properties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Les </a:t>
            </a:r>
            <a:r>
              <a:rPr lang="en-US" sz="1200" b="0" i="0" kern="1200" dirty="0" err="1">
                <a:solidFill>
                  <a:schemeClr val="tx1"/>
                </a:solidFill>
                <a:effectLst/>
                <a:latin typeface="+mn-lt"/>
                <a:ea typeface="+mn-ea"/>
                <a:cs typeface="+mn-cs"/>
              </a:rPr>
              <a:t>objets</a:t>
            </a:r>
            <a:r>
              <a:rPr lang="en-US" sz="1200" b="0" i="0" kern="1200" dirty="0">
                <a:solidFill>
                  <a:schemeClr val="tx1"/>
                </a:solidFill>
                <a:effectLst/>
                <a:latin typeface="+mn-lt"/>
                <a:ea typeface="+mn-ea"/>
                <a:cs typeface="+mn-cs"/>
              </a:rPr>
              <a:t> standards </a:t>
            </a:r>
            <a:r>
              <a:rPr lang="en-US" sz="1200" b="0" i="0" kern="1200" dirty="0" err="1">
                <a:solidFill>
                  <a:schemeClr val="tx1"/>
                </a:solidFill>
                <a:effectLst/>
                <a:latin typeface="+mn-lt"/>
                <a:ea typeface="+mn-ea"/>
                <a:cs typeface="+mn-cs"/>
              </a:rPr>
              <a:t>disponibles</a:t>
            </a:r>
            <a:r>
              <a:rPr lang="en-US" sz="1200" b="0" i="0" kern="1200" dirty="0">
                <a:solidFill>
                  <a:schemeClr val="tx1"/>
                </a:solidFill>
                <a:effectLst/>
                <a:latin typeface="+mn-lt"/>
                <a:ea typeface="+mn-ea"/>
                <a:cs typeface="+mn-cs"/>
              </a:rPr>
              <a:t> : https://developer.mozilla.org/en-US/docs/Web/JavaScript/Reference/Global_Objects</a:t>
            </a:r>
            <a:endParaRPr lang="fr-FR" dirty="0"/>
          </a:p>
          <a:p>
            <a:endParaRPr lang="fr-FR" dirty="0"/>
          </a:p>
        </p:txBody>
      </p:sp>
    </p:spTree>
    <p:extLst>
      <p:ext uri="{BB962C8B-B14F-4D97-AF65-F5344CB8AC3E}">
        <p14:creationId xmlns:p14="http://schemas.microsoft.com/office/powerpoint/2010/main" val="278001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bien sûr des opérateurs de base.</a:t>
            </a:r>
          </a:p>
          <a:p>
            <a:r>
              <a:rPr lang="fr-FR" dirty="0"/>
              <a:t>La seule principale nouveauté // au java c’est l’égalité stricte!</a:t>
            </a:r>
          </a:p>
          <a:p>
            <a:r>
              <a:rPr lang="fr-FR" dirty="0"/>
              <a:t>Très intéressant à cause du typage dynamique!!</a:t>
            </a:r>
          </a:p>
          <a:p>
            <a:endParaRPr lang="fr-FR" dirty="0"/>
          </a:p>
          <a:p>
            <a:r>
              <a:rPr lang="fr-FR" dirty="0"/>
              <a:t>Pour avoir une liste exhaustive :</a:t>
            </a:r>
          </a:p>
          <a:p>
            <a:r>
              <a:rPr lang="fr-FR" dirty="0"/>
              <a:t>https://developer.mozilla.org/en-US/docs/Web/JavaScript/Reference/Operators</a:t>
            </a:r>
          </a:p>
        </p:txBody>
      </p:sp>
    </p:spTree>
    <p:extLst>
      <p:ext uri="{BB962C8B-B14F-4D97-AF65-F5344CB8AC3E}">
        <p14:creationId xmlns:p14="http://schemas.microsoft.com/office/powerpoint/2010/main" val="1964170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algorithmes en </a:t>
            </a:r>
            <a:r>
              <a:rPr lang="fr-FR" dirty="0" err="1"/>
              <a:t>Javscript</a:t>
            </a:r>
            <a:endParaRPr lang="fr-FR" dirty="0"/>
          </a:p>
        </p:txBody>
      </p:sp>
    </p:spTree>
    <p:extLst>
      <p:ext uri="{BB962C8B-B14F-4D97-AF65-F5344CB8AC3E}">
        <p14:creationId xmlns:p14="http://schemas.microsoft.com/office/powerpoint/2010/main" val="21221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avoir une liste exhaustive :</a:t>
            </a:r>
          </a:p>
          <a:p>
            <a:r>
              <a:rPr lang="fr-FR" dirty="0"/>
              <a:t>https://developer.mozilla.org/en-US/docs/Web/JavaScript/Reference/Statements</a:t>
            </a:r>
          </a:p>
        </p:txBody>
      </p:sp>
    </p:spTree>
    <p:extLst>
      <p:ext uri="{BB962C8B-B14F-4D97-AF65-F5344CB8AC3E}">
        <p14:creationId xmlns:p14="http://schemas.microsoft.com/office/powerpoint/2010/main" val="2914584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https://www.w3schools.com/jsref/default.asp</a:t>
            </a:r>
          </a:p>
          <a:p>
            <a:endParaRPr lang="fr-FR" dirty="0"/>
          </a:p>
          <a:p>
            <a:r>
              <a:rPr lang="fr-FR" dirty="0"/>
              <a:t>L’ensemble de ces objets ont des propriétés et des méthodes.</a:t>
            </a:r>
          </a:p>
          <a:p>
            <a:endParaRPr lang="fr-FR" dirty="0"/>
          </a:p>
          <a:p>
            <a:r>
              <a:rPr lang="fr-FR" dirty="0"/>
              <a:t>String : </a:t>
            </a:r>
          </a:p>
          <a:p>
            <a:r>
              <a:rPr lang="en-US" sz="1200" b="0" i="0" u="none" strike="noStrike" kern="1200" dirty="0">
                <a:solidFill>
                  <a:schemeClr val="tx1"/>
                </a:solidFill>
                <a:effectLst/>
                <a:latin typeface="+mn-lt"/>
                <a:ea typeface="+mn-ea"/>
                <a:cs typeface="+mn-cs"/>
              </a:rPr>
              <a:t>	A JavaScript string stores a series of characters like "John Doe".</a:t>
            </a:r>
          </a:p>
          <a:p>
            <a:r>
              <a:rPr lang="en-US" sz="1200" b="0" i="0" u="none" strike="noStrike" kern="1200" dirty="0">
                <a:solidFill>
                  <a:schemeClr val="tx1"/>
                </a:solidFill>
                <a:effectLst/>
                <a:latin typeface="+mn-lt"/>
                <a:ea typeface="+mn-ea"/>
                <a:cs typeface="+mn-cs"/>
              </a:rPr>
              <a:t>	A string can be any text inside double or single quotes</a:t>
            </a:r>
          </a:p>
          <a:p>
            <a:endParaRPr lang="fr-FR" dirty="0"/>
          </a:p>
          <a:p>
            <a:r>
              <a:rPr lang="fr-FR" dirty="0" err="1"/>
              <a:t>Number</a:t>
            </a:r>
            <a:r>
              <a:rPr lang="fr-FR" dirty="0"/>
              <a:t> :</a:t>
            </a:r>
          </a:p>
          <a:p>
            <a:r>
              <a:rPr lang="fr-FR" dirty="0"/>
              <a:t>	</a:t>
            </a:r>
            <a:r>
              <a:rPr lang="en-US" sz="1200" b="0" i="0" u="none" strike="noStrike" kern="1200" dirty="0">
                <a:solidFill>
                  <a:schemeClr val="tx1"/>
                </a:solidFill>
                <a:effectLst/>
                <a:latin typeface="+mn-lt"/>
                <a:ea typeface="+mn-ea"/>
                <a:cs typeface="+mn-cs"/>
              </a:rPr>
              <a:t>JavaScript has only one type of number.</a:t>
            </a:r>
          </a:p>
          <a:p>
            <a:r>
              <a:rPr lang="en-US" sz="1200" b="0" i="0" u="none" strike="noStrike" kern="1200" dirty="0">
                <a:solidFill>
                  <a:schemeClr val="tx1"/>
                </a:solidFill>
                <a:effectLst/>
                <a:latin typeface="+mn-lt"/>
                <a:ea typeface="+mn-ea"/>
                <a:cs typeface="+mn-cs"/>
              </a:rPr>
              <a:t>	Numbers can be written with, or without, decimals</a:t>
            </a:r>
          </a:p>
          <a:p>
            <a:endParaRPr lang="fr-FR" dirty="0"/>
          </a:p>
          <a:p>
            <a:r>
              <a:rPr lang="fr-FR" dirty="0"/>
              <a:t>Math :</a:t>
            </a:r>
          </a:p>
          <a:p>
            <a:r>
              <a:rPr lang="fr-FR" dirty="0"/>
              <a:t>	</a:t>
            </a:r>
            <a:r>
              <a:rPr lang="en-US" sz="1200" b="0" i="0" u="none" strike="noStrike" kern="1200" dirty="0">
                <a:solidFill>
                  <a:schemeClr val="tx1"/>
                </a:solidFill>
                <a:effectLst/>
                <a:latin typeface="+mn-lt"/>
                <a:ea typeface="+mn-ea"/>
                <a:cs typeface="+mn-cs"/>
              </a:rPr>
              <a:t>The Math object allows you to perform mathematical tasks.</a:t>
            </a:r>
          </a:p>
          <a:p>
            <a:r>
              <a:rPr lang="en-US" sz="1200" b="0" i="0" u="none" strike="noStrike" kern="1200" dirty="0">
                <a:solidFill>
                  <a:schemeClr val="tx1"/>
                </a:solidFill>
                <a:effectLst/>
                <a:latin typeface="+mn-lt"/>
                <a:ea typeface="+mn-ea"/>
                <a:cs typeface="+mn-cs"/>
              </a:rPr>
              <a:t>	Math is not a constructor. All properties/methods of Math can be called by using Math as an object, without creating it.</a:t>
            </a:r>
          </a:p>
          <a:p>
            <a:endParaRPr lang="fr-FR" dirty="0"/>
          </a:p>
          <a:p>
            <a:r>
              <a:rPr lang="fr-FR" dirty="0"/>
              <a:t>Date :</a:t>
            </a:r>
          </a:p>
          <a:p>
            <a:r>
              <a:rPr lang="fr-FR" dirty="0"/>
              <a:t>	</a:t>
            </a:r>
            <a:r>
              <a:rPr lang="en-US" sz="1200" b="0" i="0" u="none" strike="noStrike" kern="1200" dirty="0">
                <a:solidFill>
                  <a:schemeClr val="tx1"/>
                </a:solidFill>
                <a:effectLst/>
                <a:latin typeface="+mn-lt"/>
                <a:ea typeface="+mn-ea"/>
                <a:cs typeface="+mn-cs"/>
              </a:rPr>
              <a:t>The Date object is used to work with dates and times.</a:t>
            </a:r>
          </a:p>
          <a:p>
            <a:r>
              <a:rPr lang="en-US" sz="1200" b="0" i="0" u="none" strike="noStrike" kern="1200" dirty="0">
                <a:solidFill>
                  <a:schemeClr val="tx1"/>
                </a:solidFill>
                <a:effectLst/>
                <a:latin typeface="+mn-lt"/>
                <a:ea typeface="+mn-ea"/>
                <a:cs typeface="+mn-cs"/>
              </a:rPr>
              <a:t>	Date objects are created with </a:t>
            </a:r>
            <a:r>
              <a:rPr lang="en-US" sz="1200" b="1" i="0" u="none" strike="noStrike" kern="1200" dirty="0">
                <a:solidFill>
                  <a:schemeClr val="tx1"/>
                </a:solidFill>
                <a:effectLst/>
                <a:latin typeface="+mn-lt"/>
                <a:ea typeface="+mn-ea"/>
                <a:cs typeface="+mn-cs"/>
              </a:rPr>
              <a:t>new Date()</a:t>
            </a:r>
            <a:endParaRPr lang="en-US" sz="1200" b="0" i="0" u="none" strike="noStrike" kern="1200" dirty="0">
              <a:solidFill>
                <a:schemeClr val="tx1"/>
              </a:solidFill>
              <a:effectLst/>
              <a:latin typeface="+mn-lt"/>
              <a:ea typeface="+mn-ea"/>
              <a:cs typeface="+mn-cs"/>
            </a:endParaRPr>
          </a:p>
          <a:p>
            <a:endParaRPr lang="fr-FR" dirty="0"/>
          </a:p>
          <a:p>
            <a:r>
              <a:rPr lang="fr-FR" dirty="0" err="1"/>
              <a:t>Error</a:t>
            </a:r>
            <a:r>
              <a:rPr lang="fr-FR" dirty="0"/>
              <a:t> :</a:t>
            </a:r>
          </a:p>
          <a:p>
            <a:r>
              <a:rPr lang="fr-FR" dirty="0"/>
              <a:t>	</a:t>
            </a:r>
            <a:r>
              <a:rPr lang="en-US" sz="1200" b="0" i="0" u="none" strike="noStrike" kern="1200" dirty="0">
                <a:solidFill>
                  <a:schemeClr val="tx1"/>
                </a:solidFill>
                <a:effectLst/>
                <a:latin typeface="+mn-lt"/>
                <a:ea typeface="+mn-ea"/>
                <a:cs typeface="+mn-cs"/>
              </a:rPr>
              <a:t>The Error object provides error information when an error occurs</a:t>
            </a:r>
            <a:endParaRPr lang="fr-FR" dirty="0"/>
          </a:p>
          <a:p>
            <a:endParaRPr lang="fr-FR" dirty="0"/>
          </a:p>
          <a:p>
            <a:r>
              <a:rPr lang="fr-FR" dirty="0"/>
              <a:t>Global :</a:t>
            </a:r>
          </a:p>
          <a:p>
            <a:r>
              <a:rPr lang="fr-FR" dirty="0"/>
              <a:t>	</a:t>
            </a:r>
            <a:r>
              <a:rPr lang="en-US" sz="1200" b="0" i="0" u="none" strike="noStrike" kern="1200" dirty="0">
                <a:solidFill>
                  <a:schemeClr val="tx1"/>
                </a:solidFill>
                <a:effectLst/>
                <a:latin typeface="+mn-lt"/>
                <a:ea typeface="+mn-ea"/>
                <a:cs typeface="+mn-cs"/>
              </a:rPr>
              <a:t>The JavaScript global properties and functions can be used with all the built-in JavaScript objects</a:t>
            </a:r>
          </a:p>
          <a:p>
            <a:r>
              <a:rPr lang="fr-FR" dirty="0" err="1"/>
              <a:t>Array</a:t>
            </a:r>
            <a:r>
              <a:rPr lang="fr-FR" dirty="0"/>
              <a:t> :</a:t>
            </a:r>
          </a:p>
          <a:p>
            <a:r>
              <a:rPr lang="fr-FR" dirty="0"/>
              <a:t>	</a:t>
            </a:r>
            <a:r>
              <a:rPr lang="fr-FR" sz="1200" b="0" i="0" u="none" strike="noStrike" kern="1200" dirty="0">
                <a:solidFill>
                  <a:schemeClr val="tx1"/>
                </a:solidFill>
                <a:effectLst/>
                <a:latin typeface="+mn-lt"/>
                <a:ea typeface="+mn-ea"/>
                <a:cs typeface="+mn-cs"/>
              </a:rPr>
              <a:t>Focus sur la diapo suivante</a:t>
            </a:r>
            <a:endParaRPr lang="fr-FR" dirty="0"/>
          </a:p>
          <a:p>
            <a:endParaRPr lang="fr-FR" dirty="0"/>
          </a:p>
        </p:txBody>
      </p:sp>
    </p:spTree>
    <p:extLst>
      <p:ext uri="{BB962C8B-B14F-4D97-AF65-F5344CB8AC3E}">
        <p14:creationId xmlns:p14="http://schemas.microsoft.com/office/powerpoint/2010/main" val="387715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https://developer.mozilla.org/en-US/docs/Web/JavaScript/Reference/Global_Objects/Array</a:t>
            </a:r>
          </a:p>
          <a:p>
            <a:endParaRPr lang="fr-FR" dirty="0"/>
          </a:p>
          <a:p>
            <a:r>
              <a:rPr lang="fr-FR" dirty="0"/>
              <a:t>L’index est forcément un entier.</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Courier New" panose="02070309020205020404" pitchFamily="49" charset="0"/>
                <a:cs typeface="Courier New" panose="02070309020205020404" pitchFamily="49" charset="0"/>
              </a:rPr>
              <a:t>push()</a:t>
            </a:r>
            <a:r>
              <a:rPr lang="fr-FR" dirty="0"/>
              <a:t>, </a:t>
            </a:r>
            <a:r>
              <a:rPr lang="fr-FR" dirty="0">
                <a:latin typeface="Courier New" panose="02070309020205020404" pitchFamily="49" charset="0"/>
                <a:cs typeface="Courier New" panose="02070309020205020404" pitchFamily="49" charset="0"/>
              </a:rPr>
              <a:t>pop()</a:t>
            </a:r>
            <a:r>
              <a:rPr lang="fr-FR" dirty="0"/>
              <a:t>, </a:t>
            </a:r>
            <a:r>
              <a:rPr lang="fr-FR" dirty="0">
                <a:latin typeface="Courier New" panose="02070309020205020404" pitchFamily="49" charset="0"/>
                <a:cs typeface="Courier New" panose="02070309020205020404" pitchFamily="49" charset="0"/>
              </a:rPr>
              <a:t>slice()</a:t>
            </a:r>
            <a:r>
              <a:rPr lang="fr-FR" dirty="0"/>
              <a:t>, </a:t>
            </a:r>
            <a:r>
              <a:rPr lang="fr-FR" dirty="0">
                <a:latin typeface="Courier New" panose="02070309020205020404" pitchFamily="49" charset="0"/>
                <a:cs typeface="Courier New" panose="02070309020205020404" pitchFamily="49" charset="0"/>
              </a:rPr>
              <a:t>sort()</a:t>
            </a:r>
            <a:r>
              <a:rPr lang="fr-FR" dirty="0"/>
              <a:t>, </a:t>
            </a:r>
            <a:r>
              <a:rPr lang="fr-FR" dirty="0" err="1">
                <a:latin typeface="Courier New" panose="02070309020205020404" pitchFamily="49" charset="0"/>
                <a:cs typeface="Courier New" panose="02070309020205020404" pitchFamily="49" charset="0"/>
              </a:rPr>
              <a:t>toString</a:t>
            </a:r>
            <a:r>
              <a:rPr lang="fr-FR" dirty="0">
                <a:latin typeface="Courier New" panose="02070309020205020404" pitchFamily="49" charset="0"/>
                <a:cs typeface="Courier New" panose="02070309020205020404" pitchFamily="49" charset="0"/>
              </a:rPr>
              <a:t>()</a:t>
            </a:r>
            <a:r>
              <a:rPr lang="fr-FR" dirty="0"/>
              <a:t>, </a:t>
            </a:r>
            <a:r>
              <a:rPr lang="fr-FR" dirty="0">
                <a:latin typeface="Courier New" panose="02070309020205020404" pitchFamily="49" charset="0"/>
                <a:cs typeface="Courier New" panose="02070309020205020404" pitchFamily="49" charset="0"/>
              </a:rPr>
              <a:t>…</a:t>
            </a:r>
          </a:p>
          <a:p>
            <a:r>
              <a:rPr lang="fr-FR" dirty="0"/>
              <a:t>Ajouter, Supprimer, Extraire, Trier, </a:t>
            </a:r>
            <a:r>
              <a:rPr lang="fr-FR" dirty="0" err="1"/>
              <a:t>ToString</a:t>
            </a:r>
            <a:r>
              <a:rPr lang="fr-FR" dirty="0"/>
              <a:t>,…</a:t>
            </a:r>
          </a:p>
          <a:p>
            <a:endParaRPr lang="fr-FR" dirty="0"/>
          </a:p>
        </p:txBody>
      </p:sp>
    </p:spTree>
    <p:extLst>
      <p:ext uri="{BB962C8B-B14F-4D97-AF65-F5344CB8AC3E}">
        <p14:creationId xmlns:p14="http://schemas.microsoft.com/office/powerpoint/2010/main" val="3681766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Des algorithmes en </a:t>
            </a:r>
            <a:r>
              <a:rPr lang="fr-FR" dirty="0" err="1"/>
              <a:t>Javscript</a:t>
            </a:r>
            <a:endParaRPr lang="fr-FR" dirty="0"/>
          </a:p>
        </p:txBody>
      </p:sp>
    </p:spTree>
    <p:extLst>
      <p:ext uri="{BB962C8B-B14F-4D97-AF65-F5344CB8AC3E}">
        <p14:creationId xmlns:p14="http://schemas.microsoft.com/office/powerpoint/2010/main" val="61725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tout début : sans librairie!</a:t>
            </a:r>
          </a:p>
          <a:p>
            <a:r>
              <a:rPr lang="fr-FR" dirty="0"/>
              <a:t>Objectifs limités : rendre les pages HTML un peu réactives : contrôle</a:t>
            </a:r>
          </a:p>
        </p:txBody>
      </p:sp>
    </p:spTree>
    <p:extLst>
      <p:ext uri="{BB962C8B-B14F-4D97-AF65-F5344CB8AC3E}">
        <p14:creationId xmlns:p14="http://schemas.microsoft.com/office/powerpoint/2010/main" val="56722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Javascript est une implémentation du standard </a:t>
            </a:r>
            <a:r>
              <a:rPr lang="fr-FR" dirty="0" err="1"/>
              <a:t>ECMAScript</a:t>
            </a:r>
            <a:endParaRPr lang="fr-FR" dirty="0"/>
          </a:p>
        </p:txBody>
      </p:sp>
    </p:spTree>
    <p:extLst>
      <p:ext uri="{BB962C8B-B14F-4D97-AF65-F5344CB8AC3E}">
        <p14:creationId xmlns:p14="http://schemas.microsoft.com/office/powerpoint/2010/main" val="69249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Principalement connu  comme un langage interprété par les navigateurs.</a:t>
            </a:r>
          </a:p>
          <a:p>
            <a:r>
              <a:rPr lang="fr-FR" dirty="0"/>
              <a:t>Il y a cependant quelques différences dans l’interprétation en fonction du navigateur utilisé. Il faut donc développer en ayant cette problématique à l’esprit.</a:t>
            </a:r>
          </a:p>
        </p:txBody>
      </p:sp>
    </p:spTree>
    <p:extLst>
      <p:ext uri="{BB962C8B-B14F-4D97-AF65-F5344CB8AC3E}">
        <p14:creationId xmlns:p14="http://schemas.microsoft.com/office/powerpoint/2010/main" val="144328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Javascript permet aujourd’hui aussi de travailler côté serveur. C’est donc un langage </a:t>
            </a:r>
            <a:r>
              <a:rPr lang="fr-FR"/>
              <a:t>full stack…</a:t>
            </a:r>
            <a:endParaRPr lang="fr-FR" dirty="0"/>
          </a:p>
        </p:txBody>
      </p:sp>
    </p:spTree>
    <p:extLst>
      <p:ext uri="{BB962C8B-B14F-4D97-AF65-F5344CB8AC3E}">
        <p14:creationId xmlns:p14="http://schemas.microsoft.com/office/powerpoint/2010/main" val="194509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JQuery : basé sur le langage Javascript</a:t>
            </a:r>
          </a:p>
          <a:p>
            <a:r>
              <a:rPr lang="fr-FR" dirty="0" err="1"/>
              <a:t>Angular</a:t>
            </a:r>
            <a:r>
              <a:rPr lang="fr-FR" dirty="0"/>
              <a:t> : basé sur le langage </a:t>
            </a:r>
            <a:r>
              <a:rPr lang="fr-FR" dirty="0" err="1"/>
              <a:t>TypeScript</a:t>
            </a:r>
            <a:endParaRPr lang="fr-FR" dirty="0"/>
          </a:p>
        </p:txBody>
      </p:sp>
    </p:spTree>
    <p:extLst>
      <p:ext uri="{BB962C8B-B14F-4D97-AF65-F5344CB8AC3E}">
        <p14:creationId xmlns:p14="http://schemas.microsoft.com/office/powerpoint/2010/main" val="2852637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ne sont pas les seuls.</a:t>
            </a:r>
          </a:p>
          <a:p>
            <a:r>
              <a:rPr lang="fr-FR" dirty="0"/>
              <a:t>Anecdotes : Bower s’installe au travers de </a:t>
            </a:r>
            <a:r>
              <a:rPr lang="fr-FR" dirty="0" err="1"/>
              <a:t>npm</a:t>
            </a:r>
            <a:endParaRPr lang="fr-FR" dirty="0"/>
          </a:p>
        </p:txBody>
      </p:sp>
    </p:spTree>
    <p:extLst>
      <p:ext uri="{BB962C8B-B14F-4D97-AF65-F5344CB8AC3E}">
        <p14:creationId xmlns:p14="http://schemas.microsoft.com/office/powerpoint/2010/main" val="97856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 : Faciliter et sécuriser le développement Javascript.</a:t>
            </a:r>
          </a:p>
          <a:p>
            <a:r>
              <a:rPr lang="fr-FR" dirty="0"/>
              <a:t>Il apporte des règles de développement plus strict propre à des langages comme le C# ou le Java.</a:t>
            </a:r>
          </a:p>
        </p:txBody>
      </p:sp>
    </p:spTree>
    <p:extLst>
      <p:ext uri="{BB962C8B-B14F-4D97-AF65-F5344CB8AC3E}">
        <p14:creationId xmlns:p14="http://schemas.microsoft.com/office/powerpoint/2010/main" val="2457396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Installation de l’environnement: </a:t>
            </a:r>
            <a:r>
              <a:rPr lang="fr-FR" dirty="0" err="1"/>
              <a:t>NodeJS</a:t>
            </a:r>
            <a:r>
              <a:rPr lang="fr-FR" dirty="0"/>
              <a:t> + </a:t>
            </a:r>
            <a:r>
              <a:rPr lang="fr-FR" dirty="0" err="1"/>
              <a:t>WebStorm</a:t>
            </a:r>
            <a:endParaRPr lang="fr-FR" dirty="0"/>
          </a:p>
        </p:txBody>
      </p:sp>
    </p:spTree>
    <p:extLst>
      <p:ext uri="{BB962C8B-B14F-4D97-AF65-F5344CB8AC3E}">
        <p14:creationId xmlns:p14="http://schemas.microsoft.com/office/powerpoint/2010/main" val="1733599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u modul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343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hasCustomPrompt="1"/>
          </p:nvPr>
        </p:nvSpPr>
        <p:spPr>
          <a:xfrm>
            <a:off x="1524000" y="1122363"/>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b="1" baseline="0">
                <a:solidFill>
                  <a:srgbClr val="348899"/>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9"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spTree>
    <p:extLst>
      <p:ext uri="{BB962C8B-B14F-4D97-AF65-F5344CB8AC3E}">
        <p14:creationId xmlns:p14="http://schemas.microsoft.com/office/powerpoint/2010/main" val="73755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838200" y="6356350"/>
            <a:ext cx="2743200" cy="365125"/>
          </a:xfrm>
          <a:prstGeom prst="rect">
            <a:avLst/>
          </a:prstGeom>
        </p:spPr>
        <p:txBody>
          <a:bodyPr/>
          <a:lstStyle/>
          <a:p>
            <a:endParaRPr lang="fr-FR"/>
          </a:p>
        </p:txBody>
      </p:sp>
      <p:sp>
        <p:nvSpPr>
          <p:cNvPr id="3" name="Espace réservé du pied de page 2"/>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02584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3921924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310213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721468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179972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émonstrat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62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4" name="ZoneTexte 3"/>
          <p:cNvSpPr txBox="1"/>
          <p:nvPr userDrawn="1"/>
        </p:nvSpPr>
        <p:spPr>
          <a:xfrm>
            <a:off x="1524000" y="1365956"/>
            <a:ext cx="9144000" cy="3826933"/>
          </a:xfrm>
          <a:prstGeom prst="rect">
            <a:avLst/>
          </a:prstGeom>
        </p:spPr>
        <p:txBody>
          <a:bodyPr vert="horz" wrap="square" lIns="91440" tIns="45720" rIns="91440" bIns="45720" rtlCol="0" anchor="ctr" anchorCtr="0">
            <a:normAutofit/>
          </a:bodyPr>
          <a:lstStyle/>
          <a:p>
            <a:pPr algn="ctr"/>
            <a:r>
              <a:rPr lang="fr-FR" sz="6000" kern="1200" dirty="0">
                <a:solidFill>
                  <a:schemeClr val="bg1"/>
                </a:solidFill>
                <a:latin typeface="Segoe UI Light" panose="020B0502040204020203" pitchFamily="34" charset="0"/>
                <a:ea typeface="+mj-ea"/>
                <a:cs typeface="Segoe UI Light" panose="020B0502040204020203" pitchFamily="34" charset="0"/>
              </a:rPr>
              <a:t>Démonstration</a:t>
            </a:r>
          </a:p>
        </p:txBody>
      </p:sp>
      <p:sp>
        <p:nvSpPr>
          <p:cNvPr id="12"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chemeClr val="bg1">
                    <a:lumMod val="85000"/>
                  </a:schemeClr>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163384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P">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7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4" name="ZoneTexte 3"/>
          <p:cNvSpPr txBox="1"/>
          <p:nvPr userDrawn="1"/>
        </p:nvSpPr>
        <p:spPr>
          <a:xfrm>
            <a:off x="1524000" y="1365956"/>
            <a:ext cx="9144000" cy="3826933"/>
          </a:xfrm>
          <a:prstGeom prst="rect">
            <a:avLst/>
          </a:prstGeom>
        </p:spPr>
        <p:txBody>
          <a:bodyPr vert="horz" wrap="square" lIns="91440" tIns="45720" rIns="91440" bIns="45720" rtlCol="0" anchor="ctr" anchorCtr="0">
            <a:normAutofit/>
          </a:bodyPr>
          <a:lstStyle/>
          <a:p>
            <a:pPr algn="ctr"/>
            <a:r>
              <a:rPr lang="fr-FR" sz="6000" kern="1200" dirty="0">
                <a:solidFill>
                  <a:srgbClr val="343642"/>
                </a:solidFill>
                <a:latin typeface="Segoe UI Light" panose="020B0502040204020203" pitchFamily="34" charset="0"/>
                <a:ea typeface="+mj-ea"/>
                <a:cs typeface="Segoe UI Light" panose="020B0502040204020203" pitchFamily="34" charset="0"/>
              </a:rPr>
              <a:t>TP</a:t>
            </a:r>
          </a:p>
        </p:txBody>
      </p:sp>
      <p:sp>
        <p:nvSpPr>
          <p:cNvPr id="12"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chemeClr val="bg1">
                    <a:lumMod val="85000"/>
                  </a:schemeClr>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Titre du module (sans son numéro)</a:t>
            </a:r>
          </a:p>
        </p:txBody>
      </p:sp>
    </p:spTree>
    <p:extLst>
      <p:ext uri="{BB962C8B-B14F-4D97-AF65-F5344CB8AC3E}">
        <p14:creationId xmlns:p14="http://schemas.microsoft.com/office/powerpoint/2010/main" val="342698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vaux dirigés">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979C9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0" y="6173786"/>
            <a:ext cx="12192000" cy="697706"/>
          </a:xfrm>
          <a:prstGeom prst="rect">
            <a:avLst/>
          </a:prstGeom>
          <a:solidFill>
            <a:srgbClr val="962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p:cNvSpPr>
            <a:spLocks noGrp="1"/>
          </p:cNvSpPr>
          <p:nvPr>
            <p:ph type="title"/>
          </p:nvPr>
        </p:nvSpPr>
        <p:spPr>
          <a:xfrm>
            <a:off x="339365" y="636411"/>
            <a:ext cx="11558596" cy="1210628"/>
          </a:xfrm>
        </p:spPr>
        <p:txBody>
          <a:bodyPr lIns="0" tIns="0" rIns="0" bIns="0" anchor="t" anchorCtr="0"/>
          <a:lstStyle>
            <a:lvl1pPr>
              <a:defRPr>
                <a:solidFill>
                  <a:srgbClr val="962D3E"/>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10" name="Espace réservé du contenu 2"/>
          <p:cNvSpPr>
            <a:spLocks noGrp="1"/>
          </p:cNvSpPr>
          <p:nvPr>
            <p:ph idx="1"/>
          </p:nvPr>
        </p:nvSpPr>
        <p:spPr>
          <a:xfrm>
            <a:off x="1179118" y="1825625"/>
            <a:ext cx="10718843" cy="3729355"/>
          </a:xfrm>
        </p:spPr>
        <p:txBody>
          <a:bodyPr/>
          <a:lstStyle>
            <a:lvl1pPr>
              <a:buClr>
                <a:srgbClr val="004358"/>
              </a:buClr>
              <a:defRPr sz="2400">
                <a:solidFill>
                  <a:srgbClr val="343642"/>
                </a:solidFill>
                <a:latin typeface="Segoe UI" panose="020B0502040204020203" pitchFamily="34" charset="0"/>
                <a:cs typeface="Segoe UI" panose="020B0502040204020203" pitchFamily="34" charset="0"/>
              </a:defRPr>
            </a:lvl1pPr>
            <a:lvl2pPr>
              <a:buClr>
                <a:srgbClr val="962D3E"/>
              </a:buClr>
              <a:defRPr sz="1800">
                <a:solidFill>
                  <a:srgbClr val="343642"/>
                </a:solidFill>
                <a:latin typeface="Segoe UI" panose="020B0502040204020203" pitchFamily="34" charset="0"/>
                <a:cs typeface="Segoe UI" panose="020B0502040204020203" pitchFamily="34" charset="0"/>
              </a:defRPr>
            </a:lvl2pPr>
            <a:lvl3pPr>
              <a:buClr>
                <a:srgbClr val="DA8291"/>
              </a:buClr>
              <a:defRPr sz="1400">
                <a:solidFill>
                  <a:srgbClr val="343642"/>
                </a:solidFill>
                <a:latin typeface="Segoe UI" panose="020B0502040204020203" pitchFamily="34" charset="0"/>
                <a:cs typeface="Segoe UI" panose="020B0502040204020203" pitchFamily="34" charset="0"/>
              </a:defRPr>
            </a:lvl3pPr>
            <a:lvl4pPr>
              <a:buClr>
                <a:srgbClr val="DA8291"/>
              </a:buClr>
              <a:defRPr sz="1400">
                <a:solidFill>
                  <a:srgbClr val="343642"/>
                </a:solidFill>
                <a:latin typeface="Segoe UI" panose="020B0502040204020203" pitchFamily="34" charset="0"/>
                <a:cs typeface="Segoe UI" panose="020B0502040204020203" pitchFamily="34" charset="0"/>
              </a:defRPr>
            </a:lvl4pPr>
            <a:lvl5pPr>
              <a:buClr>
                <a:srgbClr val="DA8291"/>
              </a:buClr>
              <a:defRPr sz="1400">
                <a:solidFill>
                  <a:srgbClr val="343642"/>
                </a:solidFill>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13"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212743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79C9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userDrawn="1"/>
        </p:nvSpPr>
        <p:spPr>
          <a:xfrm>
            <a:off x="0" y="6173786"/>
            <a:ext cx="12192000" cy="697706"/>
          </a:xfrm>
          <a:prstGeom prst="rect">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39365" y="636411"/>
            <a:ext cx="11558596" cy="1210628"/>
          </a:xfrm>
        </p:spPr>
        <p:txBody>
          <a:bodyPr lIns="0" tIns="0" rIns="0" bIns="0" anchor="t" anchorCtr="0"/>
          <a:lstStyle>
            <a:lvl1pPr>
              <a:defRPr>
                <a:solidFill>
                  <a:srgbClr val="348899"/>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Espace réservé du contenu 2"/>
          <p:cNvSpPr>
            <a:spLocks noGrp="1"/>
          </p:cNvSpPr>
          <p:nvPr>
            <p:ph idx="1"/>
          </p:nvPr>
        </p:nvSpPr>
        <p:spPr>
          <a:xfrm>
            <a:off x="1179118" y="1825625"/>
            <a:ext cx="10718843" cy="3729355"/>
          </a:xfrm>
        </p:spPr>
        <p:txBody>
          <a:bodyPr/>
          <a:lstStyle>
            <a:lvl1pPr>
              <a:buClr>
                <a:srgbClr val="004358"/>
              </a:buClr>
              <a:defRPr sz="2400">
                <a:solidFill>
                  <a:srgbClr val="343642"/>
                </a:solidFill>
                <a:latin typeface="Segoe UI" panose="020B0502040204020203" pitchFamily="34" charset="0"/>
                <a:cs typeface="Segoe UI" panose="020B0502040204020203" pitchFamily="34" charset="0"/>
              </a:defRPr>
            </a:lvl1pPr>
            <a:lvl2pPr>
              <a:buClr>
                <a:srgbClr val="348899"/>
              </a:buClr>
              <a:defRPr sz="1800">
                <a:solidFill>
                  <a:srgbClr val="343642"/>
                </a:solidFill>
                <a:latin typeface="Segoe UI" panose="020B0502040204020203" pitchFamily="34" charset="0"/>
                <a:cs typeface="Segoe UI" panose="020B0502040204020203" pitchFamily="34" charset="0"/>
              </a:defRPr>
            </a:lvl2pPr>
            <a:lvl3pPr>
              <a:buClr>
                <a:srgbClr val="ACCFCC"/>
              </a:buClr>
              <a:defRPr sz="1400">
                <a:solidFill>
                  <a:srgbClr val="343642"/>
                </a:solidFill>
                <a:latin typeface="Segoe UI" panose="020B0502040204020203" pitchFamily="34" charset="0"/>
                <a:cs typeface="Segoe UI" panose="020B0502040204020203" pitchFamily="34" charset="0"/>
              </a:defRPr>
            </a:lvl3pPr>
            <a:lvl4pPr>
              <a:buClr>
                <a:srgbClr val="979C9C"/>
              </a:buClr>
              <a:defRPr sz="1400">
                <a:solidFill>
                  <a:srgbClr val="343642"/>
                </a:solidFill>
                <a:latin typeface="Segoe UI" panose="020B0502040204020203" pitchFamily="34" charset="0"/>
                <a:cs typeface="Segoe UI" panose="020B0502040204020203" pitchFamily="34" charset="0"/>
              </a:defRPr>
            </a:lvl4pPr>
            <a:lvl5pPr>
              <a:buClr>
                <a:srgbClr val="979C9C"/>
              </a:buClr>
              <a:defRPr sz="1400">
                <a:solidFill>
                  <a:srgbClr val="343642"/>
                </a:solidFill>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24"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402080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ifs ou conclus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59E9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1" y="829430"/>
            <a:ext cx="12192001" cy="6028569"/>
          </a:xfrm>
          <a:prstGeom prst="rect">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39365" y="1099255"/>
            <a:ext cx="3672739" cy="2434167"/>
          </a:xfrm>
        </p:spPr>
        <p:txBody>
          <a:bodyPr lIns="0" tIns="0" rIns="0" bIns="0" anchor="t" anchorCtr="0"/>
          <a:lstStyle>
            <a:lvl1pPr>
              <a:defRPr>
                <a:solidFill>
                  <a:schemeClr val="bg1"/>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Espace réservé du contenu 2"/>
          <p:cNvSpPr>
            <a:spLocks noGrp="1"/>
          </p:cNvSpPr>
          <p:nvPr>
            <p:ph idx="1" hasCustomPrompt="1"/>
          </p:nvPr>
        </p:nvSpPr>
        <p:spPr>
          <a:xfrm>
            <a:off x="4645506" y="1099255"/>
            <a:ext cx="7252455" cy="3729355"/>
          </a:xfrm>
        </p:spPr>
        <p:txBody>
          <a:bodyPr/>
          <a:lstStyle>
            <a:lvl1pPr marL="342900" indent="-342900">
              <a:spcBef>
                <a:spcPts val="1000"/>
              </a:spcBef>
              <a:buClr>
                <a:schemeClr val="bg1">
                  <a:lumMod val="85000"/>
                </a:schemeClr>
              </a:buClr>
              <a:buFont typeface="Arial" panose="020B0604020202020204" pitchFamily="34" charset="0"/>
              <a:buChar char="•"/>
              <a:defRPr sz="2400">
                <a:solidFill>
                  <a:schemeClr val="bg1">
                    <a:lumMod val="85000"/>
                  </a:schemeClr>
                </a:solidFill>
                <a:latin typeface="Segoe UI" panose="020B0502040204020203" pitchFamily="34" charset="0"/>
                <a:cs typeface="Segoe UI" panose="020B0502040204020203" pitchFamily="34" charset="0"/>
              </a:defRPr>
            </a:lvl1pPr>
            <a:lvl2pPr marL="742950" indent="-285750">
              <a:spcBef>
                <a:spcPts val="1000"/>
              </a:spcBef>
              <a:buClr>
                <a:schemeClr val="bg1">
                  <a:lumMod val="85000"/>
                </a:schemeClr>
              </a:buClr>
              <a:buFont typeface="Arial" panose="020B0604020202020204" pitchFamily="34" charset="0"/>
              <a:buChar char="•"/>
              <a:defRPr sz="1800">
                <a:solidFill>
                  <a:schemeClr val="bg1">
                    <a:lumMod val="85000"/>
                  </a:schemeClr>
                </a:solidFill>
                <a:latin typeface="Segoe UI" panose="020B0502040204020203" pitchFamily="34" charset="0"/>
                <a:cs typeface="Segoe UI" panose="020B0502040204020203" pitchFamily="34" charset="0"/>
              </a:defRPr>
            </a:lvl2pPr>
            <a:lvl3pPr marL="12001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3pPr>
            <a:lvl4pPr marL="16573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4pPr>
            <a:lvl5pPr marL="21145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5pPr>
          </a:lstStyle>
          <a:p>
            <a:pPr lvl="0"/>
            <a:r>
              <a:rPr lang="fr-FR" dirty="0"/>
              <a:t>Modifiez les styles du texte du </a:t>
            </a:r>
            <a:r>
              <a:rPr lang="fr-FR" dirty="0" err="1"/>
              <a:t>masquehf:kifyfyfyfyfyfyfyf:kfk:gvgl:g</a:t>
            </a:r>
            <a:endParaRPr lang="fr-FR" dirty="0"/>
          </a:p>
          <a:p>
            <a:pPr lvl="0"/>
            <a:r>
              <a:rPr lang="fr-FR" dirty="0"/>
              <a:t>:</a:t>
            </a:r>
            <a:r>
              <a:rPr lang="fr-FR" dirty="0" err="1"/>
              <a:t>glo!g</a:t>
            </a:r>
            <a:r>
              <a:rPr lang="fr-FR" dirty="0"/>
              <a:t> </a:t>
            </a:r>
            <a:r>
              <a:rPr lang="fr-FR" dirty="0" err="1"/>
              <a:t>lgl:gf</a:t>
            </a:r>
            <a:r>
              <a:rPr lang="fr-FR" dirty="0"/>
              <a:t>:</a:t>
            </a:r>
          </a:p>
          <a:p>
            <a:pPr lvl="0"/>
            <a:endParaRPr lang="fr-FR" dirty="0"/>
          </a:p>
          <a:p>
            <a:pPr lvl="1"/>
            <a:r>
              <a:rPr lang="fr-FR" dirty="0"/>
              <a:t>Deuxième </a:t>
            </a:r>
            <a:r>
              <a:rPr lang="fr-FR" dirty="0" err="1"/>
              <a:t>niveauhil:iiiiiiiiiiiiiiiiiiiiiiopùjkb</a:t>
            </a:r>
            <a:r>
              <a:rPr lang="fr-FR" dirty="0"/>
              <a:t> </a:t>
            </a:r>
            <a:r>
              <a:rPr lang="fr-FR" dirty="0" err="1"/>
              <a:t>ihlfo:ghoglugmohhvki:y</a:t>
            </a:r>
            <a:r>
              <a:rPr lang="fr-FR" dirty="0"/>
              <a:t>  </a:t>
            </a:r>
            <a:r>
              <a:rPr lang="fr-FR" dirty="0" err="1"/>
              <a:t>yiyfi:ilyg</a:t>
            </a:r>
            <a:r>
              <a:rPr lang="fr-FR" dirty="0"/>
              <a:t> li</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rgbClr val="343642"/>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24" name="Espace réservé du texte 23"/>
          <p:cNvSpPr>
            <a:spLocks noGrp="1"/>
          </p:cNvSpPr>
          <p:nvPr>
            <p:ph type="body" sz="quarter" idx="14" hasCustomPrompt="1"/>
          </p:nvPr>
        </p:nvSpPr>
        <p:spPr>
          <a:xfrm>
            <a:off x="339364" y="193022"/>
            <a:ext cx="11556000" cy="443387"/>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740131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398468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838200" y="6356350"/>
            <a:ext cx="2743200" cy="365125"/>
          </a:xfrm>
          <a:prstGeom prst="rect">
            <a:avLst/>
          </a:prstGeom>
        </p:spPr>
        <p:txBody>
          <a:bodyPr/>
          <a:lstStyle/>
          <a:p>
            <a:endParaRPr lang="fr-FR"/>
          </a:p>
        </p:txBody>
      </p:sp>
      <p:sp>
        <p:nvSpPr>
          <p:cNvPr id="8" name="Espace réservé du pied de page 7"/>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4051818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a:xfrm>
            <a:off x="838200" y="6356350"/>
            <a:ext cx="2743200" cy="365125"/>
          </a:xfrm>
          <a:prstGeom prst="rect">
            <a:avLst/>
          </a:prstGeom>
        </p:spPr>
        <p:txBody>
          <a:bodyPr/>
          <a:lstStyle/>
          <a:p>
            <a:endParaRPr lang="fr-FR"/>
          </a:p>
        </p:txBody>
      </p:sp>
      <p:sp>
        <p:nvSpPr>
          <p:cNvPr id="4" name="Espace réservé du pied de page 3"/>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1785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68471484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79" r:id="rId3"/>
    <p:sldLayoutId id="2147483651" r:id="rId4"/>
    <p:sldLayoutId id="2147483650"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ecma-international.org/memento/tc39-m.htm" TargetMode="Externa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Le développement côté client avec JavaScript</a:t>
            </a:r>
          </a:p>
        </p:txBody>
      </p:sp>
      <p:sp>
        <p:nvSpPr>
          <p:cNvPr id="3" name="Sous-titre 2"/>
          <p:cNvSpPr>
            <a:spLocks noGrp="1"/>
          </p:cNvSpPr>
          <p:nvPr>
            <p:ph type="subTitle" idx="1"/>
          </p:nvPr>
        </p:nvSpPr>
        <p:spPr/>
        <p:txBody>
          <a:bodyPr/>
          <a:lstStyle/>
          <a:p>
            <a:r>
              <a:rPr lang="fr-FR" dirty="0"/>
              <a:t>Module 1 - Introduction au JavaScript</a:t>
            </a:r>
          </a:p>
        </p:txBody>
      </p:sp>
    </p:spTree>
    <p:extLst>
      <p:ext uri="{BB962C8B-B14F-4D97-AF65-F5344CB8AC3E}">
        <p14:creationId xmlns:p14="http://schemas.microsoft.com/office/powerpoint/2010/main" val="21619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Des librairies côté serveur</a:t>
            </a:r>
          </a:p>
        </p:txBody>
      </p:sp>
      <p:sp>
        <p:nvSpPr>
          <p:cNvPr id="3" name="Espace réservé du contenu 2"/>
          <p:cNvSpPr>
            <a:spLocks noGrp="1"/>
          </p:cNvSpPr>
          <p:nvPr>
            <p:ph idx="1"/>
          </p:nvPr>
        </p:nvSpPr>
        <p:spPr/>
        <p:txBody>
          <a:bodyPr/>
          <a:lstStyle/>
          <a:p>
            <a:r>
              <a:rPr lang="fr-FR" dirty="0"/>
              <a:t>                        sert à développer des applications distribuées en JavaScript</a:t>
            </a:r>
          </a:p>
          <a:p>
            <a:endParaRPr lang="fr-FR" dirty="0"/>
          </a:p>
          <a:p>
            <a:r>
              <a:rPr lang="fr-FR" dirty="0"/>
              <a:t>Mise en place d’un serveur HTTP :</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8" name="Image 7">
            <a:extLst>
              <a:ext uri="{FF2B5EF4-FFF2-40B4-BE49-F238E27FC236}">
                <a16:creationId xmlns:a16="http://schemas.microsoft.com/office/drawing/2014/main" id="{0FC0B617-705E-4714-B442-86A74CAFBB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9242" y="1687716"/>
            <a:ext cx="1286467" cy="786889"/>
          </a:xfrm>
          <a:prstGeom prst="rect">
            <a:avLst/>
          </a:prstGeom>
        </p:spPr>
      </p:pic>
      <p:sp>
        <p:nvSpPr>
          <p:cNvPr id="9" name="Rectangle 1">
            <a:extLst>
              <a:ext uri="{FF2B5EF4-FFF2-40B4-BE49-F238E27FC236}">
                <a16:creationId xmlns:a16="http://schemas.microsoft.com/office/drawing/2014/main" id="{977C6E01-E8F3-4A71-887C-61715AEFC936}"/>
              </a:ext>
            </a:extLst>
          </p:cNvPr>
          <p:cNvSpPr>
            <a:spLocks noChangeArrowheads="1"/>
          </p:cNvSpPr>
          <p:nvPr/>
        </p:nvSpPr>
        <p:spPr bwMode="auto">
          <a:xfrm>
            <a:off x="2517693" y="3380505"/>
            <a:ext cx="7156613" cy="13234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http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require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http</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.createServer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request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response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//Code du comportement du serveur</a:t>
            </a:r>
            <a:b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listen</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8080</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Démarrage du serveur sur le port 8080</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00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Des gestionnaires de dépendances</a:t>
            </a:r>
          </a:p>
        </p:txBody>
      </p:sp>
      <p:sp>
        <p:nvSpPr>
          <p:cNvPr id="3" name="Espace réservé du contenu 2"/>
          <p:cNvSpPr>
            <a:spLocks noGrp="1"/>
          </p:cNvSpPr>
          <p:nvPr>
            <p:ph idx="1"/>
          </p:nvPr>
        </p:nvSpPr>
        <p:spPr>
          <a:xfrm>
            <a:off x="1179118" y="1825625"/>
            <a:ext cx="10718843" cy="3729355"/>
          </a:xfrm>
        </p:spPr>
        <p:txBody>
          <a:bodyPr/>
          <a:lstStyle/>
          <a:p>
            <a:r>
              <a:rPr lang="fr-FR" dirty="0"/>
              <a:t>                        est le gestionnaire de paquets officiel de </a:t>
            </a:r>
          </a:p>
          <a:p>
            <a:endParaRPr lang="fr-FR" dirty="0"/>
          </a:p>
          <a:p>
            <a:endParaRPr lang="fr-FR" dirty="0"/>
          </a:p>
          <a:p>
            <a:r>
              <a:rPr lang="fr-FR" dirty="0"/>
              <a:t>                        est un gestionnaire de paquets orienté </a:t>
            </a:r>
            <a:r>
              <a:rPr lang="fr-FR" i="1" dirty="0"/>
              <a:t>front</a:t>
            </a:r>
            <a:r>
              <a:rPr lang="fr-FR" dirty="0"/>
              <a:t> (HTML, CSS, JS)</a:t>
            </a:r>
          </a:p>
          <a:p>
            <a:endParaRPr lang="fr-FR" dirty="0"/>
          </a:p>
          <a:p>
            <a:endParaRPr lang="fr-FR" dirty="0"/>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9" name="Image 8">
            <a:extLst>
              <a:ext uri="{FF2B5EF4-FFF2-40B4-BE49-F238E27FC236}">
                <a16:creationId xmlns:a16="http://schemas.microsoft.com/office/drawing/2014/main" id="{4FA92E8A-5F9F-46FB-9AA0-04427853E3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686" y="1742497"/>
            <a:ext cx="1507032" cy="586330"/>
          </a:xfrm>
          <a:prstGeom prst="rect">
            <a:avLst/>
          </a:prstGeom>
        </p:spPr>
      </p:pic>
      <p:pic>
        <p:nvPicPr>
          <p:cNvPr id="1026" name="Picture 2" descr="RÃ©sultat de recherche d'images pour &quot;bower&quot;">
            <a:extLst>
              <a:ext uri="{FF2B5EF4-FFF2-40B4-BE49-F238E27FC236}">
                <a16:creationId xmlns:a16="http://schemas.microsoft.com/office/drawing/2014/main" id="{806CEA58-AF62-4C2B-A1D4-FF9FC52613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0686" y="2825515"/>
            <a:ext cx="1193656" cy="119365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3E5A5726-17F8-46E3-BA35-1049D9DD9A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5579" y="1690345"/>
            <a:ext cx="1286467" cy="786889"/>
          </a:xfrm>
          <a:prstGeom prst="rect">
            <a:avLst/>
          </a:prstGeom>
        </p:spPr>
      </p:pic>
    </p:spTree>
    <p:extLst>
      <p:ext uri="{BB962C8B-B14F-4D97-AF65-F5344CB8AC3E}">
        <p14:creationId xmlns:p14="http://schemas.microsoft.com/office/powerpoint/2010/main" val="24841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L’arrivée du </a:t>
            </a:r>
            <a:r>
              <a:rPr lang="fr-FR" dirty="0" err="1"/>
              <a:t>TypeScript</a:t>
            </a:r>
            <a:endParaRPr lang="fr-FR" dirty="0"/>
          </a:p>
        </p:txBody>
      </p:sp>
      <p:sp>
        <p:nvSpPr>
          <p:cNvPr id="3" name="Espace réservé du contenu 2"/>
          <p:cNvSpPr>
            <a:spLocks noGrp="1"/>
          </p:cNvSpPr>
          <p:nvPr>
            <p:ph idx="1"/>
          </p:nvPr>
        </p:nvSpPr>
        <p:spPr/>
        <p:txBody>
          <a:bodyPr/>
          <a:lstStyle/>
          <a:p>
            <a:r>
              <a:rPr lang="fr-FR" dirty="0"/>
              <a:t> </a:t>
            </a:r>
          </a:p>
          <a:p>
            <a:endParaRPr lang="fr-FR" dirty="0"/>
          </a:p>
          <a:p>
            <a:r>
              <a:rPr lang="fr-FR" dirty="0"/>
              <a:t>Open source</a:t>
            </a:r>
          </a:p>
          <a:p>
            <a:endParaRPr lang="fr-FR" dirty="0"/>
          </a:p>
          <a:p>
            <a:r>
              <a:rPr lang="fr-FR" dirty="0"/>
              <a:t>Surlangage à JavaScript</a:t>
            </a:r>
          </a:p>
          <a:p>
            <a:endParaRPr lang="fr-FR" dirty="0"/>
          </a:p>
          <a:p>
            <a:r>
              <a:rPr lang="fr-FR" dirty="0" err="1"/>
              <a:t>Transcompilation</a:t>
            </a:r>
            <a:r>
              <a:rPr lang="fr-FR" dirty="0"/>
              <a:t> en JavaScript</a:t>
            </a:r>
          </a:p>
          <a:p>
            <a:endParaRPr lang="fr-FR" dirty="0"/>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3076" name="Picture 4" descr="Image associÃ©e">
            <a:extLst>
              <a:ext uri="{FF2B5EF4-FFF2-40B4-BE49-F238E27FC236}">
                <a16:creationId xmlns:a16="http://schemas.microsoft.com/office/drawing/2014/main" id="{E5531448-922B-4C9F-9BDC-27298A4AD4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5400" y="377771"/>
            <a:ext cx="781584" cy="7815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Ã©sultat de recherche d'images pour &quot;microsoft&quot;">
            <a:extLst>
              <a:ext uri="{FF2B5EF4-FFF2-40B4-BE49-F238E27FC236}">
                <a16:creationId xmlns:a16="http://schemas.microsoft.com/office/drawing/2014/main" id="{A8618DAC-7E53-4BC9-ADE7-44C7911030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9647" y="1609671"/>
            <a:ext cx="1328151" cy="101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16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pPr lvl="0"/>
            <a:r>
              <a:rPr lang="fr-FR" dirty="0"/>
              <a:t>Introduction au JavaScript</a:t>
            </a:r>
          </a:p>
        </p:txBody>
      </p:sp>
    </p:spTree>
    <p:extLst>
      <p:ext uri="{BB962C8B-B14F-4D97-AF65-F5344CB8AC3E}">
        <p14:creationId xmlns:p14="http://schemas.microsoft.com/office/powerpoint/2010/main" val="2686839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B93213-1F80-45F9-9A77-0DC975AC4DD2}"/>
              </a:ext>
            </a:extLst>
          </p:cNvPr>
          <p:cNvSpPr>
            <a:spLocks noGrp="1"/>
          </p:cNvSpPr>
          <p:nvPr>
            <p:ph type="title"/>
          </p:nvPr>
        </p:nvSpPr>
        <p:spPr/>
        <p:txBody>
          <a:bodyPr/>
          <a:lstStyle/>
          <a:p>
            <a:r>
              <a:rPr lang="fr-FR" dirty="0"/>
              <a:t>Le langage JavaScript</a:t>
            </a:r>
          </a:p>
        </p:txBody>
      </p:sp>
      <p:sp>
        <p:nvSpPr>
          <p:cNvPr id="3" name="Espace réservé du contenu 2">
            <a:extLst>
              <a:ext uri="{FF2B5EF4-FFF2-40B4-BE49-F238E27FC236}">
                <a16:creationId xmlns:a16="http://schemas.microsoft.com/office/drawing/2014/main" id="{794C6A78-31DD-4582-A260-7448B50D3BC5}"/>
              </a:ext>
            </a:extLst>
          </p:cNvPr>
          <p:cNvSpPr>
            <a:spLocks noGrp="1"/>
          </p:cNvSpPr>
          <p:nvPr>
            <p:ph idx="1"/>
          </p:nvPr>
        </p:nvSpPr>
        <p:spPr/>
        <p:txBody>
          <a:bodyPr/>
          <a:lstStyle/>
          <a:p>
            <a:r>
              <a:rPr lang="fr-FR" dirty="0"/>
              <a:t>Le JavaScript respecte les paradigmes :</a:t>
            </a:r>
          </a:p>
          <a:p>
            <a:pPr lvl="1"/>
            <a:r>
              <a:rPr lang="fr-FR" dirty="0"/>
              <a:t>Objet </a:t>
            </a:r>
          </a:p>
          <a:p>
            <a:pPr lvl="1"/>
            <a:r>
              <a:rPr lang="fr-FR" dirty="0"/>
              <a:t>Impératif </a:t>
            </a:r>
          </a:p>
          <a:p>
            <a:pPr lvl="1"/>
            <a:r>
              <a:rPr lang="fr-FR" dirty="0"/>
              <a:t>Fonctionnel</a:t>
            </a:r>
          </a:p>
          <a:p>
            <a:endParaRPr lang="fr-FR" dirty="0"/>
          </a:p>
          <a:p>
            <a:r>
              <a:rPr lang="fr-FR" dirty="0"/>
              <a:t>Le JavaScript est un langage interprété</a:t>
            </a:r>
          </a:p>
          <a:p>
            <a:endParaRPr lang="fr-FR" dirty="0"/>
          </a:p>
          <a:p>
            <a:r>
              <a:rPr lang="fr-FR" dirty="0"/>
              <a:t>Le JavaScript est déroutant pour les développeurs objet</a:t>
            </a:r>
          </a:p>
          <a:p>
            <a:endParaRPr lang="fr-FR" dirty="0"/>
          </a:p>
        </p:txBody>
      </p:sp>
      <p:sp>
        <p:nvSpPr>
          <p:cNvPr id="4" name="Espace réservé du texte 3">
            <a:extLst>
              <a:ext uri="{FF2B5EF4-FFF2-40B4-BE49-F238E27FC236}">
                <a16:creationId xmlns:a16="http://schemas.microsoft.com/office/drawing/2014/main" id="{499C04E7-5459-4E53-A2AC-5A6A105B4D9E}"/>
              </a:ext>
            </a:extLst>
          </p:cNvPr>
          <p:cNvSpPr>
            <a:spLocks noGrp="1"/>
          </p:cNvSpPr>
          <p:nvPr>
            <p:ph type="body" sz="quarter" idx="14"/>
          </p:nvPr>
        </p:nvSpPr>
        <p:spPr/>
        <p:txBody>
          <a:bodyPr/>
          <a:lstStyle/>
          <a:p>
            <a:r>
              <a:rPr lang="fr-FR" dirty="0"/>
              <a:t>Introduction au JavaScript</a:t>
            </a:r>
          </a:p>
        </p:txBody>
      </p:sp>
      <p:pic>
        <p:nvPicPr>
          <p:cNvPr id="7170" name="Picture 2" descr="RÃ©sultat de recherche d'images pour &quot;mdn web docs&quot;">
            <a:hlinkClick r:id="rId3"/>
            <a:extLst>
              <a:ext uri="{FF2B5EF4-FFF2-40B4-BE49-F238E27FC236}">
                <a16:creationId xmlns:a16="http://schemas.microsoft.com/office/drawing/2014/main" id="{1DF6A922-9234-4671-AB0A-A9BF1C5D70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4874" y="5202761"/>
            <a:ext cx="3882252" cy="85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8C529439-D821-4BBA-83BB-82F07D97369D}"/>
              </a:ext>
            </a:extLst>
          </p:cNvPr>
          <p:cNvGrpSpPr/>
          <p:nvPr/>
        </p:nvGrpSpPr>
        <p:grpSpPr>
          <a:xfrm rot="20684236">
            <a:off x="3264110" y="1754075"/>
            <a:ext cx="1863030" cy="732571"/>
            <a:chOff x="1580758" y="1518240"/>
            <a:chExt cx="2179668" cy="2403084"/>
          </a:xfrm>
        </p:grpSpPr>
        <p:pic>
          <p:nvPicPr>
            <p:cNvPr id="6" name="Image 5">
              <a:extLst>
                <a:ext uri="{FF2B5EF4-FFF2-40B4-BE49-F238E27FC236}">
                  <a16:creationId xmlns:a16="http://schemas.microsoft.com/office/drawing/2014/main" id="{1BD201EF-A33E-43C0-BC03-32C807BF86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7" name="ZoneTexte 6">
              <a:extLst>
                <a:ext uri="{FF2B5EF4-FFF2-40B4-BE49-F238E27FC236}">
                  <a16:creationId xmlns:a16="http://schemas.microsoft.com/office/drawing/2014/main" id="{8B174F68-04EA-4145-9FEE-0B96C4D60676}"/>
                </a:ext>
              </a:extLst>
            </p:cNvPr>
            <p:cNvSpPr txBox="1"/>
            <p:nvPr/>
          </p:nvSpPr>
          <p:spPr>
            <a:xfrm>
              <a:off x="1776149" y="1709547"/>
              <a:ext cx="1818490" cy="2108146"/>
            </a:xfrm>
            <a:prstGeom prst="rect">
              <a:avLst/>
            </a:prstGeom>
          </p:spPr>
          <p:txBody>
            <a:bodyPr vert="horz" wrap="square" lIns="91440" tIns="45720" rIns="91440" bIns="4572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Typage dynamique</a:t>
              </a:r>
            </a:p>
          </p:txBody>
        </p:sp>
      </p:grpSp>
      <p:sp>
        <p:nvSpPr>
          <p:cNvPr id="11" name="Espace réservé du contenu 2">
            <a:extLst>
              <a:ext uri="{FF2B5EF4-FFF2-40B4-BE49-F238E27FC236}">
                <a16:creationId xmlns:a16="http://schemas.microsoft.com/office/drawing/2014/main" id="{C6D70F03-BACA-462D-9A06-A77B2AF31823}"/>
              </a:ext>
            </a:extLst>
          </p:cNvPr>
          <p:cNvSpPr>
            <a:spLocks noGrp="1"/>
          </p:cNvSpPr>
          <p:nvPr>
            <p:ph idx="1"/>
          </p:nvPr>
        </p:nvSpPr>
        <p:spPr>
          <a:xfrm>
            <a:off x="1179118" y="1825625"/>
            <a:ext cx="10718843" cy="3729355"/>
          </a:xfrm>
        </p:spPr>
        <p:txBody>
          <a:bodyPr/>
          <a:lstStyle/>
          <a:p>
            <a:endParaRPr lang="fr-FR" dirty="0"/>
          </a:p>
          <a:p>
            <a:endParaRPr lang="fr-FR" dirty="0"/>
          </a:p>
          <a:p>
            <a:endParaRPr lang="fr-FR" dirty="0"/>
          </a:p>
          <a:p>
            <a:r>
              <a:rPr lang="fr-FR" dirty="0"/>
              <a:t>Les principaux types primitifs (immuables) :</a:t>
            </a:r>
          </a:p>
          <a:p>
            <a:endParaRPr lang="fr-FR" dirty="0"/>
          </a:p>
          <a:p>
            <a:endParaRPr lang="fr-FR" dirty="0"/>
          </a:p>
          <a:p>
            <a:endParaRPr lang="fr-FR" dirty="0"/>
          </a:p>
          <a:p>
            <a:r>
              <a:rPr lang="fr-FR" dirty="0"/>
              <a:t>Les types objet : Date, Math, </a:t>
            </a:r>
            <a:r>
              <a:rPr lang="fr-FR" dirty="0" err="1"/>
              <a:t>Array</a:t>
            </a:r>
            <a:r>
              <a:rPr lang="fr-FR" dirty="0"/>
              <a:t>, Object, </a:t>
            </a:r>
            <a:r>
              <a:rPr lang="fr-FR" dirty="0" err="1"/>
              <a:t>Function</a:t>
            </a:r>
            <a:r>
              <a:rPr lang="fr-FR" dirty="0"/>
              <a:t>, NaN…</a:t>
            </a:r>
          </a:p>
          <a:p>
            <a:endParaRPr lang="fr-FR" dirty="0"/>
          </a:p>
        </p:txBody>
      </p:sp>
      <p:sp>
        <p:nvSpPr>
          <p:cNvPr id="2" name="Titre 1">
            <a:extLst>
              <a:ext uri="{FF2B5EF4-FFF2-40B4-BE49-F238E27FC236}">
                <a16:creationId xmlns:a16="http://schemas.microsoft.com/office/drawing/2014/main" id="{8D62EB87-4484-460F-B3CE-672C624CAAF3}"/>
              </a:ext>
            </a:extLst>
          </p:cNvPr>
          <p:cNvSpPr>
            <a:spLocks noGrp="1"/>
          </p:cNvSpPr>
          <p:nvPr>
            <p:ph type="title"/>
          </p:nvPr>
        </p:nvSpPr>
        <p:spPr/>
        <p:txBody>
          <a:bodyPr/>
          <a:lstStyle/>
          <a:p>
            <a:r>
              <a:rPr lang="fr-FR" dirty="0"/>
              <a:t>Les variables</a:t>
            </a:r>
          </a:p>
        </p:txBody>
      </p:sp>
      <p:sp>
        <p:nvSpPr>
          <p:cNvPr id="4" name="Espace réservé du texte 3">
            <a:extLst>
              <a:ext uri="{FF2B5EF4-FFF2-40B4-BE49-F238E27FC236}">
                <a16:creationId xmlns:a16="http://schemas.microsoft.com/office/drawing/2014/main" id="{10533AC2-20EB-491C-8467-80417C418FE8}"/>
              </a:ext>
            </a:extLst>
          </p:cNvPr>
          <p:cNvSpPr>
            <a:spLocks noGrp="1"/>
          </p:cNvSpPr>
          <p:nvPr>
            <p:ph type="body" sz="quarter" idx="14"/>
          </p:nvPr>
        </p:nvSpPr>
        <p:spPr/>
        <p:txBody>
          <a:bodyPr/>
          <a:lstStyle/>
          <a:p>
            <a:r>
              <a:rPr lang="fr-FR" dirty="0"/>
              <a:t>Introduction au JavaScript</a:t>
            </a:r>
          </a:p>
        </p:txBody>
      </p:sp>
      <p:sp>
        <p:nvSpPr>
          <p:cNvPr id="10" name="Rectangle 1">
            <a:extLst>
              <a:ext uri="{FF2B5EF4-FFF2-40B4-BE49-F238E27FC236}">
                <a16:creationId xmlns:a16="http://schemas.microsoft.com/office/drawing/2014/main" id="{D27DD2DF-3C93-4639-8CE3-D2B23774ED5E}"/>
              </a:ext>
            </a:extLst>
          </p:cNvPr>
          <p:cNvSpPr>
            <a:spLocks noChangeArrowheads="1"/>
          </p:cNvSpPr>
          <p:nvPr/>
        </p:nvSpPr>
        <p:spPr bwMode="auto">
          <a:xfrm>
            <a:off x="6096000" y="1951084"/>
            <a:ext cx="2052426" cy="33855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var </a:t>
            </a:r>
            <a:r>
              <a:rPr kumimoji="0" lang="fr-FR" altLang="fr-FR"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maVariable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9632191D-F798-4CC1-AD6E-6C316E6C3BBF}"/>
              </a:ext>
            </a:extLst>
          </p:cNvPr>
          <p:cNvSpPr>
            <a:spLocks noChangeArrowheads="1"/>
          </p:cNvSpPr>
          <p:nvPr/>
        </p:nvSpPr>
        <p:spPr bwMode="auto">
          <a:xfrm>
            <a:off x="6096000" y="3690302"/>
            <a:ext cx="1295547"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i="1" dirty="0" err="1">
                <a:solidFill>
                  <a:srgbClr val="660E7A"/>
                </a:solidFill>
                <a:latin typeface="Courier New" panose="02070309020205020404" pitchFamily="49" charset="0"/>
                <a:cs typeface="Courier New" panose="02070309020205020404" pitchFamily="49" charset="0"/>
              </a:rPr>
              <a:t>b</a:t>
            </a:r>
            <a:r>
              <a:rPr kumimoji="0" lang="fr-FR" altLang="fr-FR" sz="16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oolean</a:t>
            </a:r>
            <a:b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b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undefined</a:t>
            </a:r>
            <a:b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lang="fr-FR" altLang="fr-FR" sz="1600" b="1" i="1" dirty="0" err="1">
                <a:solidFill>
                  <a:srgbClr val="660E7A"/>
                </a:solidFill>
                <a:latin typeface="Courier New" panose="02070309020205020404" pitchFamily="49" charset="0"/>
                <a:cs typeface="Courier New" panose="02070309020205020404" pitchFamily="49" charset="0"/>
              </a:rPr>
              <a:t>n</a:t>
            </a:r>
            <a:r>
              <a:rPr kumimoji="0" lang="fr-FR" altLang="fr-FR" sz="16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umber</a:t>
            </a:r>
            <a:b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b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string</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87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fonctions</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sp>
        <p:nvSpPr>
          <p:cNvPr id="8" name="Rectangle 1">
            <a:extLst>
              <a:ext uri="{FF2B5EF4-FFF2-40B4-BE49-F238E27FC236}">
                <a16:creationId xmlns:a16="http://schemas.microsoft.com/office/drawing/2014/main" id="{B86CDC7C-638F-4998-AE9F-96945BCC1EEF}"/>
              </a:ext>
            </a:extLst>
          </p:cNvPr>
          <p:cNvSpPr>
            <a:spLocks noChangeArrowheads="1"/>
          </p:cNvSpPr>
          <p:nvPr/>
        </p:nvSpPr>
        <p:spPr bwMode="auto">
          <a:xfrm>
            <a:off x="2436823" y="2402029"/>
            <a:ext cx="6996551" cy="13234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function</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nom</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parametre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parametre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parametre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instructions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return</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457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opérateurs de base</a:t>
            </a:r>
          </a:p>
        </p:txBody>
      </p:sp>
      <p:sp>
        <p:nvSpPr>
          <p:cNvPr id="3" name="Espace réservé du contenu 2"/>
          <p:cNvSpPr>
            <a:spLocks noGrp="1"/>
          </p:cNvSpPr>
          <p:nvPr>
            <p:ph idx="1"/>
          </p:nvPr>
        </p:nvSpPr>
        <p:spPr/>
        <p:txBody>
          <a:bodyPr/>
          <a:lstStyle/>
          <a:p>
            <a:r>
              <a:rPr lang="fr-FR" dirty="0"/>
              <a:t>Presque comme en Java !</a:t>
            </a:r>
          </a:p>
          <a:p>
            <a:r>
              <a:rPr lang="fr-FR" dirty="0"/>
              <a:t>La principale nouveauté : l’égalité stricte </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sp>
        <p:nvSpPr>
          <p:cNvPr id="5" name="Rectangle 1">
            <a:extLst>
              <a:ext uri="{FF2B5EF4-FFF2-40B4-BE49-F238E27FC236}">
                <a16:creationId xmlns:a16="http://schemas.microsoft.com/office/drawing/2014/main" id="{92C27AB0-2BFE-4779-A269-7B5A964DC1D3}"/>
              </a:ext>
            </a:extLst>
          </p:cNvPr>
          <p:cNvSpPr>
            <a:spLocks noChangeArrowheads="1"/>
          </p:cNvSpPr>
          <p:nvPr/>
        </p:nvSpPr>
        <p:spPr bwMode="auto">
          <a:xfrm>
            <a:off x="4736604" y="2920861"/>
            <a:ext cx="2718792" cy="76944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E1AA11D-F095-4F57-B986-1E462C9F2878}"/>
              </a:ext>
            </a:extLst>
          </p:cNvPr>
          <p:cNvSpPr>
            <a:spLocks noChangeArrowheads="1"/>
          </p:cNvSpPr>
          <p:nvPr/>
        </p:nvSpPr>
        <p:spPr bwMode="auto">
          <a:xfrm>
            <a:off x="4165713" y="4025841"/>
            <a:ext cx="3903304"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i="1" dirty="0">
                <a:solidFill>
                  <a:srgbClr val="808080"/>
                </a:solidFill>
                <a:latin typeface="Courier New" panose="02070309020205020404" pitchFamily="49" charset="0"/>
                <a:cs typeface="Courier New" panose="02070309020205020404" pitchFamily="49" charset="0"/>
              </a:rPr>
              <a:t>//</a:t>
            </a:r>
            <a:r>
              <a:rPr lang="fr-FR" altLang="fr-FR" sz="1600" i="1" dirty="0" err="1">
                <a:solidFill>
                  <a:srgbClr val="808080"/>
                </a:solidFill>
                <a:latin typeface="Courier New" panose="02070309020205020404" pitchFamily="49" charset="0"/>
                <a:cs typeface="Courier New" panose="02070309020205020404" pitchFamily="49" charset="0"/>
              </a:rPr>
              <a:t>true</a:t>
            </a:r>
            <a:endParaRPr lang="fr-FR" altLang="fr-FR" sz="3600" dirty="0">
              <a:latin typeface="Arial" panose="020B0604020202020204" pitchFamily="34" charset="0"/>
            </a:endParaRPr>
          </a:p>
          <a:p>
            <a:pPr lvl="0" eaLnBrk="0" fontAlgn="base" hangingPunct="0">
              <a:spcBef>
                <a:spcPct val="0"/>
              </a:spcBef>
              <a:spcAft>
                <a:spcPct val="0"/>
              </a:spcAf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i="1" dirty="0">
                <a:solidFill>
                  <a:srgbClr val="808080"/>
                </a:solidFill>
                <a:latin typeface="Courier New" panose="02070309020205020404" pitchFamily="49" charset="0"/>
                <a:cs typeface="Courier New" panose="02070309020205020404" pitchFamily="49" charset="0"/>
              </a:rPr>
              <a:t>//false</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88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pPr lvl="0"/>
            <a:r>
              <a:rPr lang="fr-FR" dirty="0"/>
              <a:t>Introduction au JavaScript</a:t>
            </a:r>
          </a:p>
        </p:txBody>
      </p:sp>
    </p:spTree>
    <p:extLst>
      <p:ext uri="{BB962C8B-B14F-4D97-AF65-F5344CB8AC3E}">
        <p14:creationId xmlns:p14="http://schemas.microsoft.com/office/powerpoint/2010/main" val="2516891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structures de code</a:t>
            </a:r>
          </a:p>
        </p:txBody>
      </p:sp>
      <p:sp>
        <p:nvSpPr>
          <p:cNvPr id="3" name="Espace réservé du contenu 2"/>
          <p:cNvSpPr>
            <a:spLocks noGrp="1"/>
          </p:cNvSpPr>
          <p:nvPr>
            <p:ph idx="1"/>
          </p:nvPr>
        </p:nvSpPr>
        <p:spPr/>
        <p:txBody>
          <a:bodyPr/>
          <a:lstStyle/>
          <a:p>
            <a:r>
              <a:rPr lang="fr-FR" dirty="0"/>
              <a:t>Les conditionnelles</a:t>
            </a:r>
          </a:p>
          <a:p>
            <a:pPr lvl="1"/>
            <a:r>
              <a:rPr lang="fr-FR" dirty="0"/>
              <a:t>if … </a:t>
            </a:r>
            <a:r>
              <a:rPr lang="fr-FR" dirty="0" err="1"/>
              <a:t>else</a:t>
            </a:r>
            <a:endParaRPr lang="fr-FR" dirty="0"/>
          </a:p>
          <a:p>
            <a:pPr lvl="1"/>
            <a:r>
              <a:rPr lang="fr-FR" dirty="0"/>
              <a:t>switch</a:t>
            </a:r>
          </a:p>
          <a:p>
            <a:r>
              <a:rPr lang="fr-FR" dirty="0"/>
              <a:t>Les boucles</a:t>
            </a:r>
          </a:p>
          <a:p>
            <a:pPr lvl="1"/>
            <a:r>
              <a:rPr lang="fr-FR" dirty="0" err="1"/>
              <a:t>while</a:t>
            </a:r>
            <a:endParaRPr lang="fr-FR" dirty="0"/>
          </a:p>
          <a:p>
            <a:pPr lvl="1"/>
            <a:r>
              <a:rPr lang="fr-FR" dirty="0"/>
              <a:t>do … </a:t>
            </a:r>
            <a:r>
              <a:rPr lang="fr-FR" dirty="0" err="1"/>
              <a:t>while</a:t>
            </a:r>
            <a:endParaRPr lang="fr-FR" dirty="0"/>
          </a:p>
          <a:p>
            <a:pPr lvl="1"/>
            <a:r>
              <a:rPr lang="fr-FR" dirty="0"/>
              <a:t>for, for … in, for … of</a:t>
            </a:r>
          </a:p>
          <a:p>
            <a:r>
              <a:rPr lang="fr-FR" dirty="0"/>
              <a:t>La gestion d’erreurs</a:t>
            </a:r>
          </a:p>
          <a:p>
            <a:pPr lvl="1"/>
            <a:r>
              <a:rPr lang="fr-FR" dirty="0" err="1"/>
              <a:t>try</a:t>
            </a:r>
            <a:r>
              <a:rPr lang="fr-FR" dirty="0"/>
              <a:t> … catch</a:t>
            </a:r>
          </a:p>
          <a:p>
            <a:endParaRPr lang="fr-FR" dirty="0"/>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spTree>
    <p:extLst>
      <p:ext uri="{BB962C8B-B14F-4D97-AF65-F5344CB8AC3E}">
        <p14:creationId xmlns:p14="http://schemas.microsoft.com/office/powerpoint/2010/main" val="34423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39365" y="1099255"/>
            <a:ext cx="3672739" cy="2434167"/>
          </a:xfrm>
        </p:spPr>
        <p:txBody>
          <a:bodyPr/>
          <a:lstStyle/>
          <a:p>
            <a:r>
              <a:rPr lang="fr-FR" dirty="0"/>
              <a:t>Objectifs</a:t>
            </a:r>
          </a:p>
        </p:txBody>
      </p:sp>
      <p:sp>
        <p:nvSpPr>
          <p:cNvPr id="5" name="Espace réservé du contenu 4"/>
          <p:cNvSpPr>
            <a:spLocks noGrp="1"/>
          </p:cNvSpPr>
          <p:nvPr>
            <p:ph idx="1"/>
          </p:nvPr>
        </p:nvSpPr>
        <p:spPr>
          <a:xfrm>
            <a:off x="4645506" y="1099255"/>
            <a:ext cx="7252455" cy="3729355"/>
          </a:xfrm>
        </p:spPr>
        <p:txBody>
          <a:bodyPr/>
          <a:lstStyle/>
          <a:p>
            <a:r>
              <a:rPr lang="fr-FR" dirty="0"/>
              <a:t>Connaître les usages du JavaScript aujourd’hui </a:t>
            </a:r>
            <a:br>
              <a:rPr lang="fr-FR" dirty="0"/>
            </a:br>
            <a:r>
              <a:rPr lang="fr-FR" dirty="0"/>
              <a:t>et hier</a:t>
            </a:r>
          </a:p>
          <a:p>
            <a:r>
              <a:rPr lang="fr-FR" dirty="0"/>
              <a:t>Connaître les caractéristiques de base du langage pour écrire des algorithmes simples </a:t>
            </a:r>
          </a:p>
          <a:p>
            <a:endParaRPr lang="fr-FR" dirty="0"/>
          </a:p>
        </p:txBody>
      </p:sp>
      <p:sp>
        <p:nvSpPr>
          <p:cNvPr id="7" name="Espace réservé du texte 6"/>
          <p:cNvSpPr>
            <a:spLocks noGrp="1"/>
          </p:cNvSpPr>
          <p:nvPr>
            <p:ph type="body" sz="quarter" idx="14"/>
          </p:nvPr>
        </p:nvSpPr>
        <p:spPr>
          <a:xfrm>
            <a:off x="339365" y="193022"/>
            <a:ext cx="5552388" cy="443387"/>
          </a:xfrm>
        </p:spPr>
        <p:txBody>
          <a:bodyPr>
            <a:normAutofit/>
          </a:bodyPr>
          <a:lstStyle/>
          <a:p>
            <a:pPr lvl="0"/>
            <a:r>
              <a:rPr lang="fr-FR" dirty="0"/>
              <a:t>Introduction au JavaScript</a:t>
            </a:r>
          </a:p>
        </p:txBody>
      </p:sp>
    </p:spTree>
    <p:extLst>
      <p:ext uri="{BB962C8B-B14F-4D97-AF65-F5344CB8AC3E}">
        <p14:creationId xmlns:p14="http://schemas.microsoft.com/office/powerpoint/2010/main" val="85179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6D1E8-02E4-46D2-8386-0A66F4C8ABF5}"/>
              </a:ext>
            </a:extLst>
          </p:cNvPr>
          <p:cNvSpPr>
            <a:spLocks noGrp="1"/>
          </p:cNvSpPr>
          <p:nvPr>
            <p:ph type="title"/>
          </p:nvPr>
        </p:nvSpPr>
        <p:spPr/>
        <p:txBody>
          <a:bodyPr/>
          <a:lstStyle/>
          <a:p>
            <a:r>
              <a:rPr lang="fr-FR" dirty="0"/>
              <a:t>Les principaux objets disponibles</a:t>
            </a:r>
          </a:p>
        </p:txBody>
      </p:sp>
      <p:sp>
        <p:nvSpPr>
          <p:cNvPr id="3" name="Espace réservé du contenu 2">
            <a:extLst>
              <a:ext uri="{FF2B5EF4-FFF2-40B4-BE49-F238E27FC236}">
                <a16:creationId xmlns:a16="http://schemas.microsoft.com/office/drawing/2014/main" id="{61FBB64F-60D9-42DB-937D-3FB9DDD4702F}"/>
              </a:ext>
            </a:extLst>
          </p:cNvPr>
          <p:cNvSpPr>
            <a:spLocks noGrp="1"/>
          </p:cNvSpPr>
          <p:nvPr>
            <p:ph idx="1"/>
          </p:nvPr>
        </p:nvSpPr>
        <p:spPr>
          <a:xfrm>
            <a:off x="1179118" y="1825625"/>
            <a:ext cx="10718843" cy="3882448"/>
          </a:xfrm>
        </p:spPr>
        <p:txBody>
          <a:bodyPr>
            <a:normAutofit fontScale="92500" lnSpcReduction="20000"/>
          </a:bodyPr>
          <a:lstStyle/>
          <a:p>
            <a:r>
              <a:rPr lang="fr-FR" dirty="0"/>
              <a:t>String</a:t>
            </a:r>
          </a:p>
          <a:p>
            <a:pPr lvl="1"/>
            <a:r>
              <a:rPr lang="fr-FR" dirty="0" err="1"/>
              <a:t>charAt</a:t>
            </a:r>
            <a:r>
              <a:rPr lang="fr-FR" dirty="0"/>
              <a:t>(), </a:t>
            </a:r>
            <a:r>
              <a:rPr lang="fr-FR" dirty="0" err="1"/>
              <a:t>concat</a:t>
            </a:r>
            <a:r>
              <a:rPr lang="fr-FR" dirty="0"/>
              <a:t>(), </a:t>
            </a:r>
            <a:r>
              <a:rPr lang="fr-FR" dirty="0" err="1"/>
              <a:t>indexOf</a:t>
            </a:r>
            <a:r>
              <a:rPr lang="fr-FR" dirty="0"/>
              <a:t>(), </a:t>
            </a:r>
            <a:r>
              <a:rPr lang="fr-FR" dirty="0" err="1"/>
              <a:t>substring</a:t>
            </a:r>
            <a:r>
              <a:rPr lang="fr-FR" dirty="0"/>
              <a:t>()…</a:t>
            </a:r>
          </a:p>
          <a:p>
            <a:r>
              <a:rPr lang="fr-FR" dirty="0" err="1"/>
              <a:t>Number</a:t>
            </a:r>
            <a:endParaRPr lang="fr-FR" dirty="0"/>
          </a:p>
          <a:p>
            <a:pPr lvl="1"/>
            <a:r>
              <a:rPr lang="fr-FR" dirty="0"/>
              <a:t>MAX_VALUE, MIN_VALUE, </a:t>
            </a:r>
            <a:r>
              <a:rPr lang="fr-FR" dirty="0" err="1"/>
              <a:t>isInteger</a:t>
            </a:r>
            <a:r>
              <a:rPr lang="fr-FR" dirty="0"/>
              <a:t>(), </a:t>
            </a:r>
            <a:r>
              <a:rPr lang="fr-FR" dirty="0" err="1"/>
              <a:t>isNaN</a:t>
            </a:r>
            <a:r>
              <a:rPr lang="fr-FR" dirty="0"/>
              <a:t>()…</a:t>
            </a:r>
          </a:p>
          <a:p>
            <a:r>
              <a:rPr lang="fr-FR" dirty="0"/>
              <a:t>Math</a:t>
            </a:r>
          </a:p>
          <a:p>
            <a:pPr lvl="1"/>
            <a:r>
              <a:rPr lang="fr-FR" dirty="0" err="1"/>
              <a:t>random</a:t>
            </a:r>
            <a:r>
              <a:rPr lang="fr-FR" dirty="0"/>
              <a:t>(), </a:t>
            </a:r>
            <a:r>
              <a:rPr lang="fr-FR" dirty="0" err="1"/>
              <a:t>floor</a:t>
            </a:r>
            <a:r>
              <a:rPr lang="fr-FR" dirty="0"/>
              <a:t>(), </a:t>
            </a:r>
            <a:r>
              <a:rPr lang="fr-FR" dirty="0" err="1"/>
              <a:t>ceil</a:t>
            </a:r>
            <a:r>
              <a:rPr lang="fr-FR" dirty="0"/>
              <a:t>()…</a:t>
            </a:r>
          </a:p>
          <a:p>
            <a:r>
              <a:rPr lang="fr-FR" dirty="0"/>
              <a:t>Date</a:t>
            </a:r>
          </a:p>
          <a:p>
            <a:pPr lvl="1"/>
            <a:r>
              <a:rPr lang="fr-FR" dirty="0" err="1"/>
              <a:t>getDate</a:t>
            </a:r>
            <a:r>
              <a:rPr lang="fr-FR" dirty="0"/>
              <a:t>(), </a:t>
            </a:r>
            <a:r>
              <a:rPr lang="fr-FR" dirty="0" err="1"/>
              <a:t>getMonth</a:t>
            </a:r>
            <a:r>
              <a:rPr lang="fr-FR" dirty="0"/>
              <a:t>()+1, </a:t>
            </a:r>
            <a:r>
              <a:rPr lang="fr-FR" dirty="0" err="1"/>
              <a:t>getYear</a:t>
            </a:r>
            <a:r>
              <a:rPr lang="fr-FR" dirty="0"/>
              <a:t>(), </a:t>
            </a:r>
            <a:r>
              <a:rPr lang="fr-FR" dirty="0" err="1"/>
              <a:t>getHours</a:t>
            </a:r>
            <a:r>
              <a:rPr lang="fr-FR" dirty="0"/>
              <a:t>()… </a:t>
            </a:r>
            <a:r>
              <a:rPr lang="fr-FR" dirty="0" err="1"/>
              <a:t>setMinutes</a:t>
            </a:r>
            <a:r>
              <a:rPr lang="fr-FR" dirty="0"/>
              <a:t>(), </a:t>
            </a:r>
            <a:r>
              <a:rPr lang="fr-FR" dirty="0" err="1"/>
              <a:t>setSeconds</a:t>
            </a:r>
            <a:r>
              <a:rPr lang="fr-FR" dirty="0"/>
              <a:t>()… </a:t>
            </a:r>
            <a:r>
              <a:rPr lang="fr-FR" dirty="0" err="1"/>
              <a:t>toLocaleDateString</a:t>
            </a:r>
            <a:r>
              <a:rPr lang="fr-FR" dirty="0"/>
              <a:t>()…</a:t>
            </a:r>
          </a:p>
          <a:p>
            <a:r>
              <a:rPr lang="fr-FR" dirty="0" err="1"/>
              <a:t>Error</a:t>
            </a:r>
            <a:endParaRPr lang="fr-FR" dirty="0"/>
          </a:p>
          <a:p>
            <a:pPr lvl="1"/>
            <a:r>
              <a:rPr lang="fr-FR" dirty="0" err="1"/>
              <a:t>name</a:t>
            </a:r>
            <a:r>
              <a:rPr lang="fr-FR" dirty="0"/>
              <a:t>, message</a:t>
            </a:r>
          </a:p>
          <a:p>
            <a:r>
              <a:rPr lang="fr-FR" dirty="0"/>
              <a:t>Propriétés et variables globales</a:t>
            </a:r>
          </a:p>
          <a:p>
            <a:pPr lvl="1"/>
            <a:r>
              <a:rPr lang="fr-FR" dirty="0" err="1"/>
              <a:t>Infinity</a:t>
            </a:r>
            <a:r>
              <a:rPr lang="fr-FR" dirty="0"/>
              <a:t>, NaN, </a:t>
            </a:r>
            <a:r>
              <a:rPr lang="fr-FR" dirty="0" err="1"/>
              <a:t>undefined</a:t>
            </a:r>
            <a:r>
              <a:rPr lang="fr-FR" dirty="0"/>
              <a:t>, </a:t>
            </a:r>
            <a:r>
              <a:rPr lang="fr-FR" dirty="0" err="1"/>
              <a:t>isNaN</a:t>
            </a:r>
            <a:r>
              <a:rPr lang="fr-FR" dirty="0"/>
              <a:t>(), </a:t>
            </a:r>
            <a:r>
              <a:rPr lang="fr-FR" dirty="0" err="1"/>
              <a:t>Number</a:t>
            </a:r>
            <a:r>
              <a:rPr lang="fr-FR" dirty="0"/>
              <a:t>(), </a:t>
            </a:r>
            <a:r>
              <a:rPr lang="fr-FR" dirty="0" err="1"/>
              <a:t>parseFloat</a:t>
            </a:r>
            <a:r>
              <a:rPr lang="fr-FR" dirty="0"/>
              <a:t>(), </a:t>
            </a:r>
            <a:r>
              <a:rPr lang="fr-FR" dirty="0" err="1"/>
              <a:t>parseInt</a:t>
            </a:r>
            <a:r>
              <a:rPr lang="fr-FR" dirty="0"/>
              <a:t>()… </a:t>
            </a:r>
          </a:p>
        </p:txBody>
      </p:sp>
      <p:sp>
        <p:nvSpPr>
          <p:cNvPr id="4" name="Espace réservé du texte 3">
            <a:extLst>
              <a:ext uri="{FF2B5EF4-FFF2-40B4-BE49-F238E27FC236}">
                <a16:creationId xmlns:a16="http://schemas.microsoft.com/office/drawing/2014/main" id="{DB7146B0-0BF2-4109-A345-3FC8A239890E}"/>
              </a:ext>
            </a:extLst>
          </p:cNvPr>
          <p:cNvSpPr>
            <a:spLocks noGrp="1"/>
          </p:cNvSpPr>
          <p:nvPr>
            <p:ph type="body" sz="quarter" idx="14"/>
          </p:nvPr>
        </p:nvSpPr>
        <p:spPr/>
        <p:txBody>
          <a:bodyPr/>
          <a:lstStyle/>
          <a:p>
            <a:r>
              <a:rPr lang="fr-FR" dirty="0"/>
              <a:t>Introduction au JavaScript</a:t>
            </a:r>
          </a:p>
        </p:txBody>
      </p:sp>
    </p:spTree>
    <p:extLst>
      <p:ext uri="{BB962C8B-B14F-4D97-AF65-F5344CB8AC3E}">
        <p14:creationId xmlns:p14="http://schemas.microsoft.com/office/powerpoint/2010/main" val="55780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5810F-4899-4910-B13B-2BAB0C9DFAB0}"/>
              </a:ext>
            </a:extLst>
          </p:cNvPr>
          <p:cNvSpPr>
            <a:spLocks noGrp="1"/>
          </p:cNvSpPr>
          <p:nvPr>
            <p:ph type="title"/>
          </p:nvPr>
        </p:nvSpPr>
        <p:spPr/>
        <p:txBody>
          <a:bodyPr/>
          <a:lstStyle/>
          <a:p>
            <a:r>
              <a:rPr lang="fr-FR" dirty="0"/>
              <a:t>Les tableaux</a:t>
            </a:r>
          </a:p>
        </p:txBody>
      </p:sp>
      <p:sp>
        <p:nvSpPr>
          <p:cNvPr id="3" name="Espace réservé du contenu 2">
            <a:extLst>
              <a:ext uri="{FF2B5EF4-FFF2-40B4-BE49-F238E27FC236}">
                <a16:creationId xmlns:a16="http://schemas.microsoft.com/office/drawing/2014/main" id="{4E69B128-A660-4600-802D-F89539E3DC91}"/>
              </a:ext>
            </a:extLst>
          </p:cNvPr>
          <p:cNvSpPr>
            <a:spLocks noGrp="1"/>
          </p:cNvSpPr>
          <p:nvPr>
            <p:ph idx="1"/>
          </p:nvPr>
        </p:nvSpPr>
        <p:spPr/>
        <p:txBody>
          <a:bodyPr/>
          <a:lstStyle/>
          <a:p>
            <a:r>
              <a:rPr lang="fr-FR" dirty="0"/>
              <a:t>Déclaration</a:t>
            </a:r>
          </a:p>
          <a:p>
            <a:endParaRPr lang="fr-FR" dirty="0"/>
          </a:p>
          <a:p>
            <a:endParaRPr lang="fr-FR" dirty="0"/>
          </a:p>
          <a:p>
            <a:r>
              <a:rPr lang="fr-FR" dirty="0"/>
              <a:t>Utilisation</a:t>
            </a:r>
          </a:p>
          <a:p>
            <a:pPr lvl="1"/>
            <a:r>
              <a:rPr lang="fr-FR" dirty="0"/>
              <a:t>Comme en Java</a:t>
            </a:r>
          </a:p>
          <a:p>
            <a:pPr lvl="1"/>
            <a:r>
              <a:rPr lang="fr-FR" dirty="0"/>
              <a:t>Taille non fixée</a:t>
            </a:r>
          </a:p>
          <a:p>
            <a:r>
              <a:rPr lang="fr-FR" dirty="0"/>
              <a:t>Propriétés et méthodes disponibles</a:t>
            </a:r>
          </a:p>
          <a:p>
            <a:pPr lvl="1"/>
            <a:r>
              <a:rPr lang="fr-FR" dirty="0" err="1"/>
              <a:t>length</a:t>
            </a:r>
            <a:r>
              <a:rPr lang="fr-FR" dirty="0"/>
              <a:t>, push(), pop(), slice(), sort(), </a:t>
            </a:r>
            <a:r>
              <a:rPr lang="fr-FR" dirty="0" err="1"/>
              <a:t>toString</a:t>
            </a:r>
            <a:r>
              <a:rPr lang="fr-FR" dirty="0"/>
              <a:t>()…</a:t>
            </a:r>
          </a:p>
        </p:txBody>
      </p:sp>
      <p:sp>
        <p:nvSpPr>
          <p:cNvPr id="4" name="Espace réservé du texte 3">
            <a:extLst>
              <a:ext uri="{FF2B5EF4-FFF2-40B4-BE49-F238E27FC236}">
                <a16:creationId xmlns:a16="http://schemas.microsoft.com/office/drawing/2014/main" id="{9A6E89F7-C032-4218-A9C5-957C5B7EAFD5}"/>
              </a:ext>
            </a:extLst>
          </p:cNvPr>
          <p:cNvSpPr>
            <a:spLocks noGrp="1"/>
          </p:cNvSpPr>
          <p:nvPr>
            <p:ph type="body" sz="quarter" idx="14"/>
          </p:nvPr>
        </p:nvSpPr>
        <p:spPr/>
        <p:txBody>
          <a:bodyPr/>
          <a:lstStyle/>
          <a:p>
            <a:r>
              <a:rPr lang="fr-FR" dirty="0"/>
              <a:t>Introduction au JavaScript</a:t>
            </a:r>
          </a:p>
        </p:txBody>
      </p:sp>
      <p:sp>
        <p:nvSpPr>
          <p:cNvPr id="5" name="Rectangle 1">
            <a:extLst>
              <a:ext uri="{FF2B5EF4-FFF2-40B4-BE49-F238E27FC236}">
                <a16:creationId xmlns:a16="http://schemas.microsoft.com/office/drawing/2014/main" id="{7B045AD4-2F70-431F-B418-CCC8AA258DD9}"/>
              </a:ext>
            </a:extLst>
          </p:cNvPr>
          <p:cNvSpPr>
            <a:spLocks noChangeArrowheads="1"/>
          </p:cNvSpPr>
          <p:nvPr/>
        </p:nvSpPr>
        <p:spPr bwMode="auto">
          <a:xfrm>
            <a:off x="1699850" y="2310362"/>
            <a:ext cx="7643446"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var </a:t>
            </a:r>
            <a:r>
              <a:rPr kumimoji="0" lang="fr-FR" altLang="fr-FR" sz="16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etablissements</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'école maternelle'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'école </a:t>
            </a:r>
            <a:r>
              <a:rPr lang="fr-FR" altLang="fr-FR" sz="1600" b="1" dirty="0">
                <a:solidFill>
                  <a:srgbClr val="008000"/>
                </a:solidFill>
                <a:latin typeface="Courier New" panose="02070309020205020404" pitchFamily="49" charset="0"/>
                <a:cs typeface="Courier New" panose="02070309020205020404" pitchFamily="49" charset="0"/>
              </a:rPr>
              <a:t>primaire'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fr-FR" altLang="fr-FR" sz="1600" b="1" dirty="0">
                <a:solidFill>
                  <a:srgbClr val="000080"/>
                </a:solidFill>
                <a:latin typeface="Courier New" panose="02070309020205020404" pitchFamily="49" charset="0"/>
                <a:cs typeface="Courier New" panose="02070309020205020404" pitchFamily="49" charset="0"/>
              </a:rPr>
              <a:t>var </a:t>
            </a:r>
            <a:r>
              <a:rPr lang="fr-FR" altLang="fr-FR" sz="1600" b="1" i="1" dirty="0" err="1">
                <a:solidFill>
                  <a:srgbClr val="660E7A"/>
                </a:solidFill>
                <a:latin typeface="Courier New" panose="02070309020205020404" pitchFamily="49" charset="0"/>
                <a:cs typeface="Courier New" panose="02070309020205020404" pitchFamily="49" charset="0"/>
              </a:rPr>
              <a:t>eleves</a:t>
            </a:r>
            <a:r>
              <a:rPr lang="fr-FR" altLang="fr-FR" sz="1600" b="1" i="1" dirty="0">
                <a:solidFill>
                  <a:srgbClr val="660E7A"/>
                </a:solidFill>
                <a:latin typeface="Courier New" panose="02070309020205020404" pitchFamily="49" charset="0"/>
                <a:cs typeface="Courier New" panose="02070309020205020404" pitchFamily="49" charset="0"/>
              </a:rPr>
              <a:t> </a:t>
            </a:r>
            <a:r>
              <a:rPr lang="fr-FR" altLang="fr-FR" sz="1600" dirty="0">
                <a:solidFill>
                  <a:srgbClr val="000000"/>
                </a:solidFill>
                <a:latin typeface="Courier New" panose="02070309020205020404" pitchFamily="49" charset="0"/>
                <a:cs typeface="Courier New" panose="02070309020205020404" pitchFamily="49" charset="0"/>
              </a:rPr>
              <a:t>= [];</a:t>
            </a:r>
          </a:p>
          <a:p>
            <a:pPr eaLnBrk="0" fontAlgn="base" hangingPunct="0">
              <a:spcBef>
                <a:spcPct val="0"/>
              </a:spcBef>
              <a:spcAft>
                <a:spcPct val="0"/>
              </a:spcAft>
            </a:pPr>
            <a:r>
              <a:rPr lang="fr-FR" altLang="fr-FR" sz="1600" b="1" dirty="0">
                <a:solidFill>
                  <a:srgbClr val="000080"/>
                </a:solidFill>
                <a:latin typeface="Courier New" panose="02070309020205020404" pitchFamily="49" charset="0"/>
                <a:cs typeface="Courier New" panose="02070309020205020404" pitchFamily="49" charset="0"/>
              </a:rPr>
              <a:t>var </a:t>
            </a:r>
            <a:r>
              <a:rPr lang="fr-FR" altLang="fr-FR" sz="1600" b="1" i="1" dirty="0">
                <a:solidFill>
                  <a:srgbClr val="660E7A"/>
                </a:solidFill>
                <a:latin typeface="Courier New" panose="02070309020205020404" pitchFamily="49" charset="0"/>
                <a:cs typeface="Courier New" panose="02070309020205020404" pitchFamily="49" charset="0"/>
              </a:rPr>
              <a:t>profs </a:t>
            </a: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new </a:t>
            </a:r>
            <a:r>
              <a:rPr lang="fr-FR" altLang="fr-FR" sz="1600" dirty="0" err="1">
                <a:solidFill>
                  <a:srgbClr val="000000"/>
                </a:solidFill>
                <a:latin typeface="Courier New" panose="02070309020205020404" pitchFamily="49" charset="0"/>
                <a:cs typeface="Courier New" panose="02070309020205020404" pitchFamily="49" charset="0"/>
              </a:rPr>
              <a:t>Array</a:t>
            </a:r>
            <a:r>
              <a:rPr lang="fr-FR" altLang="fr-FR" sz="1600" dirty="0">
                <a:solidFill>
                  <a:srgbClr val="000000"/>
                </a:solidFill>
                <a:latin typeface="Courier New" panose="02070309020205020404" pitchFamily="49" charset="0"/>
                <a:cs typeface="Courier New" panose="02070309020205020404" pitchFamily="49" charset="0"/>
              </a:rPr>
              <a:t>(</a:t>
            </a:r>
            <a:r>
              <a:rPr lang="fr-FR" altLang="fr-FR" sz="1600" dirty="0">
                <a:solidFill>
                  <a:srgbClr val="0000FF"/>
                </a:solidFill>
                <a:latin typeface="Courier New" panose="02070309020205020404" pitchFamily="49" charset="0"/>
                <a:cs typeface="Courier New" panose="02070309020205020404" pitchFamily="49" charset="0"/>
              </a:rPr>
              <a:t>15</a:t>
            </a:r>
            <a:r>
              <a:rPr lang="fr-FR" altLang="fr-FR" sz="1600" dirty="0">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825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pPr lvl="0"/>
            <a:r>
              <a:rPr lang="fr-FR" dirty="0"/>
              <a:t>Introduction au JavaScript</a:t>
            </a:r>
          </a:p>
        </p:txBody>
      </p:sp>
    </p:spTree>
    <p:extLst>
      <p:ext uri="{BB962C8B-B14F-4D97-AF65-F5344CB8AC3E}">
        <p14:creationId xmlns:p14="http://schemas.microsoft.com/office/powerpoint/2010/main" val="2363445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pPr lvl="0"/>
            <a:r>
              <a:rPr lang="fr-FR" dirty="0"/>
              <a:t>Introduction au JavaScript</a:t>
            </a:r>
          </a:p>
        </p:txBody>
      </p:sp>
    </p:spTree>
    <p:extLst>
      <p:ext uri="{BB962C8B-B14F-4D97-AF65-F5344CB8AC3E}">
        <p14:creationId xmlns:p14="http://schemas.microsoft.com/office/powerpoint/2010/main" val="43643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p>
        </p:txBody>
      </p:sp>
      <p:sp>
        <p:nvSpPr>
          <p:cNvPr id="5" name="Espace réservé du contenu 4"/>
          <p:cNvSpPr>
            <a:spLocks noGrp="1"/>
          </p:cNvSpPr>
          <p:nvPr>
            <p:ph idx="1"/>
          </p:nvPr>
        </p:nvSpPr>
        <p:spPr>
          <a:xfrm>
            <a:off x="4645506" y="1514891"/>
            <a:ext cx="7252455" cy="3729355"/>
          </a:xfrm>
        </p:spPr>
        <p:txBody>
          <a:bodyPr/>
          <a:lstStyle/>
          <a:p>
            <a:r>
              <a:rPr lang="fr-FR" dirty="0"/>
              <a:t>Vous savez écrire des algorithmes simples </a:t>
            </a:r>
            <a:br>
              <a:rPr lang="fr-FR" dirty="0"/>
            </a:br>
            <a:r>
              <a:rPr lang="fr-FR" dirty="0"/>
              <a:t>en JavaScript</a:t>
            </a:r>
          </a:p>
        </p:txBody>
      </p:sp>
      <p:sp>
        <p:nvSpPr>
          <p:cNvPr id="7" name="Espace réservé du texte 6"/>
          <p:cNvSpPr>
            <a:spLocks noGrp="1"/>
          </p:cNvSpPr>
          <p:nvPr>
            <p:ph type="body" sz="quarter" idx="14"/>
          </p:nvPr>
        </p:nvSpPr>
        <p:spPr/>
        <p:txBody>
          <a:bodyPr/>
          <a:lstStyle/>
          <a:p>
            <a:pPr lvl="0"/>
            <a:r>
              <a:rPr lang="fr-FR" dirty="0"/>
              <a:t>Introduction au JavaScript</a:t>
            </a:r>
          </a:p>
        </p:txBody>
      </p:sp>
    </p:spTree>
    <p:extLst>
      <p:ext uri="{BB962C8B-B14F-4D97-AF65-F5344CB8AC3E}">
        <p14:creationId xmlns:p14="http://schemas.microsoft.com/office/powerpoint/2010/main" val="40782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L’usage du JavaScript aujourd’hui</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9" name="Graphique 8">
            <a:extLst>
              <a:ext uri="{FF2B5EF4-FFF2-40B4-BE49-F238E27FC236}">
                <a16:creationId xmlns:a16="http://schemas.microsoft.com/office/drawing/2014/main" id="{3F14BE88-D521-4167-A5DE-149F158CC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5029" y="1335123"/>
            <a:ext cx="2409825" cy="2409825"/>
          </a:xfrm>
          <a:prstGeom prst="rect">
            <a:avLst/>
          </a:prstGeom>
        </p:spPr>
      </p:pic>
      <p:pic>
        <p:nvPicPr>
          <p:cNvPr id="11" name="Image 10">
            <a:extLst>
              <a:ext uri="{FF2B5EF4-FFF2-40B4-BE49-F238E27FC236}">
                <a16:creationId xmlns:a16="http://schemas.microsoft.com/office/drawing/2014/main" id="{12F41ABB-A924-402B-8C68-07937E5AF898}"/>
              </a:ext>
            </a:extLst>
          </p:cNvPr>
          <p:cNvPicPr>
            <a:picLocks noChangeAspect="1"/>
          </p:cNvPicPr>
          <p:nvPr/>
        </p:nvPicPr>
        <p:blipFill rotWithShape="1">
          <a:blip r:embed="rId5">
            <a:extLst>
              <a:ext uri="{28A0092B-C50C-407E-A947-70E740481C1C}">
                <a14:useLocalDpi xmlns:a14="http://schemas.microsoft.com/office/drawing/2010/main" val="0"/>
              </a:ext>
            </a:extLst>
          </a:blip>
          <a:srcRect t="34579" b="35178"/>
          <a:stretch/>
        </p:blipFill>
        <p:spPr>
          <a:xfrm>
            <a:off x="823823" y="1930888"/>
            <a:ext cx="4362450" cy="1319348"/>
          </a:xfrm>
          <a:prstGeom prst="rect">
            <a:avLst/>
          </a:prstGeom>
        </p:spPr>
      </p:pic>
      <p:pic>
        <p:nvPicPr>
          <p:cNvPr id="14" name="Image 13">
            <a:extLst>
              <a:ext uri="{FF2B5EF4-FFF2-40B4-BE49-F238E27FC236}">
                <a16:creationId xmlns:a16="http://schemas.microsoft.com/office/drawing/2014/main" id="{3E3F7EAD-1233-4673-B6BA-5F83CCF96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0660" y="1582178"/>
            <a:ext cx="2238103" cy="2238103"/>
          </a:xfrm>
          <a:prstGeom prst="rect">
            <a:avLst/>
          </a:prstGeom>
        </p:spPr>
      </p:pic>
      <p:pic>
        <p:nvPicPr>
          <p:cNvPr id="16" name="Image 15">
            <a:extLst>
              <a:ext uri="{FF2B5EF4-FFF2-40B4-BE49-F238E27FC236}">
                <a16:creationId xmlns:a16="http://schemas.microsoft.com/office/drawing/2014/main" id="{9BFE1D17-0E89-4936-8D9A-DED6B99B21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65" y="3744948"/>
            <a:ext cx="4060655" cy="1896846"/>
          </a:xfrm>
          <a:prstGeom prst="rect">
            <a:avLst/>
          </a:prstGeom>
        </p:spPr>
      </p:pic>
      <p:pic>
        <p:nvPicPr>
          <p:cNvPr id="18" name="Image 17">
            <a:extLst>
              <a:ext uri="{FF2B5EF4-FFF2-40B4-BE49-F238E27FC236}">
                <a16:creationId xmlns:a16="http://schemas.microsoft.com/office/drawing/2014/main" id="{786E1699-4F21-4CBC-80A1-7B1CB6631B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5408" y="4046056"/>
            <a:ext cx="3165908" cy="1936480"/>
          </a:xfrm>
          <a:prstGeom prst="rect">
            <a:avLst/>
          </a:prstGeom>
        </p:spPr>
      </p:pic>
      <p:pic>
        <p:nvPicPr>
          <p:cNvPr id="24" name="Image 23">
            <a:extLst>
              <a:ext uri="{FF2B5EF4-FFF2-40B4-BE49-F238E27FC236}">
                <a16:creationId xmlns:a16="http://schemas.microsoft.com/office/drawing/2014/main" id="{B0AD6E2E-7BE7-4C93-AB27-443882C228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50660" y="4562460"/>
            <a:ext cx="2774192" cy="1079334"/>
          </a:xfrm>
          <a:prstGeom prst="rect">
            <a:avLst/>
          </a:prstGeom>
        </p:spPr>
      </p:pic>
    </p:spTree>
    <p:extLst>
      <p:ext uri="{BB962C8B-B14F-4D97-AF65-F5344CB8AC3E}">
        <p14:creationId xmlns:p14="http://schemas.microsoft.com/office/powerpoint/2010/main" val="1644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L’usage du JavaScript au tout début</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8" name="Graphique 7">
            <a:extLst>
              <a:ext uri="{FF2B5EF4-FFF2-40B4-BE49-F238E27FC236}">
                <a16:creationId xmlns:a16="http://schemas.microsoft.com/office/drawing/2014/main" id="{06D25166-775F-4284-861B-6D718C891A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9726" y="2485941"/>
            <a:ext cx="1785394" cy="1886118"/>
          </a:xfrm>
          <a:prstGeom prst="rect">
            <a:avLst/>
          </a:prstGeom>
        </p:spPr>
      </p:pic>
    </p:spTree>
    <p:extLst>
      <p:ext uri="{BB962C8B-B14F-4D97-AF65-F5344CB8AC3E}">
        <p14:creationId xmlns:p14="http://schemas.microsoft.com/office/powerpoint/2010/main" val="222625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Historique et acteurs</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grpSp>
        <p:nvGrpSpPr>
          <p:cNvPr id="5" name="Groupe 4">
            <a:extLst>
              <a:ext uri="{FF2B5EF4-FFF2-40B4-BE49-F238E27FC236}">
                <a16:creationId xmlns:a16="http://schemas.microsoft.com/office/drawing/2014/main" id="{7F8F2424-BD6E-445E-8FEB-777E4D7E6475}"/>
              </a:ext>
            </a:extLst>
          </p:cNvPr>
          <p:cNvGrpSpPr/>
          <p:nvPr/>
        </p:nvGrpSpPr>
        <p:grpSpPr>
          <a:xfrm>
            <a:off x="1107216" y="2635558"/>
            <a:ext cx="10135725" cy="144000"/>
            <a:chOff x="1107216" y="5267153"/>
            <a:chExt cx="10135725" cy="144000"/>
          </a:xfrm>
        </p:grpSpPr>
        <p:sp>
          <p:nvSpPr>
            <p:cNvPr id="6" name="Pentagone 35">
              <a:extLst>
                <a:ext uri="{FF2B5EF4-FFF2-40B4-BE49-F238E27FC236}">
                  <a16:creationId xmlns:a16="http://schemas.microsoft.com/office/drawing/2014/main" id="{A761532B-5235-4493-9CEC-E98EA1B4769A}"/>
                </a:ext>
              </a:extLst>
            </p:cNvPr>
            <p:cNvSpPr/>
            <p:nvPr/>
          </p:nvSpPr>
          <p:spPr>
            <a:xfrm>
              <a:off x="1107216" y="5267153"/>
              <a:ext cx="10020300" cy="144000"/>
            </a:xfrm>
            <a:prstGeom prst="homePlate">
              <a:avLst/>
            </a:prstGeom>
            <a:solidFill>
              <a:srgbClr val="95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Chevron 36">
              <a:extLst>
                <a:ext uri="{FF2B5EF4-FFF2-40B4-BE49-F238E27FC236}">
                  <a16:creationId xmlns:a16="http://schemas.microsoft.com/office/drawing/2014/main" id="{1520DFD2-1D7C-4DD4-A789-ED4241302A43}"/>
                </a:ext>
              </a:extLst>
            </p:cNvPr>
            <p:cNvSpPr/>
            <p:nvPr/>
          </p:nvSpPr>
          <p:spPr>
            <a:xfrm>
              <a:off x="11098941" y="5267153"/>
              <a:ext cx="144000" cy="144000"/>
            </a:xfrm>
            <a:prstGeom prst="chevron">
              <a:avLst/>
            </a:prstGeom>
            <a:solidFill>
              <a:srgbClr val="959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solidFill>
                  <a:schemeClr val="tx1"/>
                </a:solidFill>
              </a:endParaRPr>
            </a:p>
          </p:txBody>
        </p:sp>
      </p:grpSp>
      <p:sp>
        <p:nvSpPr>
          <p:cNvPr id="8" name="ZoneTexte 7">
            <a:extLst>
              <a:ext uri="{FF2B5EF4-FFF2-40B4-BE49-F238E27FC236}">
                <a16:creationId xmlns:a16="http://schemas.microsoft.com/office/drawing/2014/main" id="{AEAF43CB-6561-42ED-B694-197BCF9DC293}"/>
              </a:ext>
            </a:extLst>
          </p:cNvPr>
          <p:cNvSpPr txBox="1"/>
          <p:nvPr/>
        </p:nvSpPr>
        <p:spPr>
          <a:xfrm>
            <a:off x="1154934" y="3075397"/>
            <a:ext cx="1286164" cy="388620"/>
          </a:xfrm>
          <a:prstGeom prst="rect">
            <a:avLst/>
          </a:prstGeom>
        </p:spPr>
        <p:txBody>
          <a:bodyPr vert="horz" wrap="non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1995</a:t>
            </a:r>
          </a:p>
        </p:txBody>
      </p:sp>
      <p:cxnSp>
        <p:nvCxnSpPr>
          <p:cNvPr id="9" name="Connecteur droit 8">
            <a:extLst>
              <a:ext uri="{FF2B5EF4-FFF2-40B4-BE49-F238E27FC236}">
                <a16:creationId xmlns:a16="http://schemas.microsoft.com/office/drawing/2014/main" id="{426DEE16-7D42-4A80-B97C-90A66CCD50A2}"/>
              </a:ext>
            </a:extLst>
          </p:cNvPr>
          <p:cNvCxnSpPr/>
          <p:nvPr/>
        </p:nvCxnSpPr>
        <p:spPr>
          <a:xfrm>
            <a:off x="1798016" y="2427697"/>
            <a:ext cx="0" cy="546100"/>
          </a:xfrm>
          <a:prstGeom prst="line">
            <a:avLst/>
          </a:prstGeom>
          <a:ln/>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D595B860-2BED-4CD5-950E-0C37594B23B2}"/>
              </a:ext>
            </a:extLst>
          </p:cNvPr>
          <p:cNvSpPr txBox="1"/>
          <p:nvPr/>
        </p:nvSpPr>
        <p:spPr>
          <a:xfrm>
            <a:off x="4026470" y="3071382"/>
            <a:ext cx="1286164" cy="388620"/>
          </a:xfrm>
          <a:prstGeom prst="rect">
            <a:avLst/>
          </a:prstGeom>
        </p:spPr>
        <p:txBody>
          <a:bodyPr vert="horz" wrap="non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1997</a:t>
            </a:r>
          </a:p>
        </p:txBody>
      </p:sp>
      <p:cxnSp>
        <p:nvCxnSpPr>
          <p:cNvPr id="11" name="Connecteur droit 10">
            <a:extLst>
              <a:ext uri="{FF2B5EF4-FFF2-40B4-BE49-F238E27FC236}">
                <a16:creationId xmlns:a16="http://schemas.microsoft.com/office/drawing/2014/main" id="{3142DEC6-1B42-4809-BAA4-D63B7D1DE1C3}"/>
              </a:ext>
            </a:extLst>
          </p:cNvPr>
          <p:cNvCxnSpPr/>
          <p:nvPr/>
        </p:nvCxnSpPr>
        <p:spPr>
          <a:xfrm>
            <a:off x="4669552" y="2423682"/>
            <a:ext cx="0" cy="546100"/>
          </a:xfrm>
          <a:prstGeom prst="line">
            <a:avLst/>
          </a:prstGeom>
          <a:ln/>
        </p:spPr>
        <p:style>
          <a:lnRef idx="3">
            <a:schemeClr val="dk1"/>
          </a:lnRef>
          <a:fillRef idx="0">
            <a:schemeClr val="dk1"/>
          </a:fillRef>
          <a:effectRef idx="2">
            <a:schemeClr val="dk1"/>
          </a:effectRef>
          <a:fontRef idx="minor">
            <a:schemeClr val="tx1"/>
          </a:fontRef>
        </p:style>
      </p:cxnSp>
      <p:sp>
        <p:nvSpPr>
          <p:cNvPr id="12" name="ZoneTexte 11">
            <a:extLst>
              <a:ext uri="{FF2B5EF4-FFF2-40B4-BE49-F238E27FC236}">
                <a16:creationId xmlns:a16="http://schemas.microsoft.com/office/drawing/2014/main" id="{825FA2CF-B5BC-4E84-A052-A4C427BECBAE}"/>
              </a:ext>
            </a:extLst>
          </p:cNvPr>
          <p:cNvSpPr txBox="1"/>
          <p:nvPr/>
        </p:nvSpPr>
        <p:spPr>
          <a:xfrm>
            <a:off x="978359" y="1957030"/>
            <a:ext cx="1615249" cy="388620"/>
          </a:xfrm>
          <a:prstGeom prst="rect">
            <a:avLst/>
          </a:prstGeom>
        </p:spPr>
        <p:txBody>
          <a:bodyPr vert="horz" wrap="none" lIns="91440" tIns="45720" rIns="91440" bIns="45720" rtlCol="0" anchor="b">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Naissance</a:t>
            </a:r>
          </a:p>
        </p:txBody>
      </p:sp>
      <p:sp>
        <p:nvSpPr>
          <p:cNvPr id="13" name="ZoneTexte 12">
            <a:extLst>
              <a:ext uri="{FF2B5EF4-FFF2-40B4-BE49-F238E27FC236}">
                <a16:creationId xmlns:a16="http://schemas.microsoft.com/office/drawing/2014/main" id="{8B83656E-4A52-4C3D-A505-37A43F38B622}"/>
              </a:ext>
            </a:extLst>
          </p:cNvPr>
          <p:cNvSpPr txBox="1"/>
          <p:nvPr/>
        </p:nvSpPr>
        <p:spPr>
          <a:xfrm>
            <a:off x="3176133" y="1953014"/>
            <a:ext cx="2996059" cy="388620"/>
          </a:xfrm>
          <a:prstGeom prst="rect">
            <a:avLst/>
          </a:prstGeom>
        </p:spPr>
        <p:txBody>
          <a:bodyPr vert="horz" wrap="none" lIns="91440" tIns="45720" rIns="91440" bIns="45720" rtlCol="0" anchor="b">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Standard </a:t>
            </a:r>
            <a:r>
              <a:rPr kumimoji="0" lang="fr-FR" sz="2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ECMAScript</a:t>
            </a:r>
            <a:endParaRPr kumimoji="0" lang="fr-FR"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ZoneTexte 13">
            <a:extLst>
              <a:ext uri="{FF2B5EF4-FFF2-40B4-BE49-F238E27FC236}">
                <a16:creationId xmlns:a16="http://schemas.microsoft.com/office/drawing/2014/main" id="{E0B4789C-3EBD-4C38-9D48-88804F20E999}"/>
              </a:ext>
            </a:extLst>
          </p:cNvPr>
          <p:cNvSpPr txBox="1"/>
          <p:nvPr/>
        </p:nvSpPr>
        <p:spPr>
          <a:xfrm>
            <a:off x="9051666" y="3067370"/>
            <a:ext cx="1286164" cy="388620"/>
          </a:xfrm>
          <a:prstGeom prst="rect">
            <a:avLst/>
          </a:prstGeom>
        </p:spPr>
        <p:txBody>
          <a:bodyPr vert="horz" wrap="none"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2017</a:t>
            </a:r>
          </a:p>
        </p:txBody>
      </p:sp>
      <p:cxnSp>
        <p:nvCxnSpPr>
          <p:cNvPr id="15" name="Connecteur droit 14">
            <a:extLst>
              <a:ext uri="{FF2B5EF4-FFF2-40B4-BE49-F238E27FC236}">
                <a16:creationId xmlns:a16="http://schemas.microsoft.com/office/drawing/2014/main" id="{6A8956E5-8EC1-48AE-A94B-C6E63A8A0F09}"/>
              </a:ext>
            </a:extLst>
          </p:cNvPr>
          <p:cNvCxnSpPr/>
          <p:nvPr/>
        </p:nvCxnSpPr>
        <p:spPr>
          <a:xfrm>
            <a:off x="9694748" y="2419670"/>
            <a:ext cx="0" cy="546100"/>
          </a:xfrm>
          <a:prstGeom prst="line">
            <a:avLst/>
          </a:prstGeom>
          <a:ln/>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136C7A73-2873-47ED-AE3B-7A7BC9C6C033}"/>
              </a:ext>
            </a:extLst>
          </p:cNvPr>
          <p:cNvSpPr txBox="1"/>
          <p:nvPr/>
        </p:nvSpPr>
        <p:spPr>
          <a:xfrm>
            <a:off x="8795087" y="1953015"/>
            <a:ext cx="1795527" cy="388620"/>
          </a:xfrm>
          <a:prstGeom prst="rect">
            <a:avLst/>
          </a:prstGeom>
        </p:spPr>
        <p:txBody>
          <a:bodyPr vert="horz" wrap="none" lIns="91440" tIns="45720" rIns="91440" bIns="45720" rtlCol="0" anchor="b">
            <a:normAutofit fontScale="9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ECMAScript</a:t>
            </a:r>
            <a:r>
              <a:rPr kumimoji="0" lang="fr-FR"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8</a:t>
            </a:r>
          </a:p>
        </p:txBody>
      </p:sp>
      <p:pic>
        <p:nvPicPr>
          <p:cNvPr id="1026" name="Picture 2" descr="RÃ©sultat de recherche d'images pour &quot;netscape&quot;">
            <a:extLst>
              <a:ext uri="{FF2B5EF4-FFF2-40B4-BE49-F238E27FC236}">
                <a16:creationId xmlns:a16="http://schemas.microsoft.com/office/drawing/2014/main" id="{E6F03E17-E725-445E-AC73-E7D1035EB2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474" y="3595908"/>
            <a:ext cx="1937084" cy="525888"/>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que 20">
            <a:extLst>
              <a:ext uri="{FF2B5EF4-FFF2-40B4-BE49-F238E27FC236}">
                <a16:creationId xmlns:a16="http://schemas.microsoft.com/office/drawing/2014/main" id="{8F8D41FE-A4DA-49F9-97B4-3FD751F9BB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3657" y="3508858"/>
            <a:ext cx="2771790" cy="743242"/>
          </a:xfrm>
          <a:prstGeom prst="rect">
            <a:avLst/>
          </a:prstGeom>
        </p:spPr>
      </p:pic>
      <p:sp>
        <p:nvSpPr>
          <p:cNvPr id="24" name="Rectangle 23">
            <a:extLst>
              <a:ext uri="{FF2B5EF4-FFF2-40B4-BE49-F238E27FC236}">
                <a16:creationId xmlns:a16="http://schemas.microsoft.com/office/drawing/2014/main" id="{0E1C6919-F3E1-4403-B37B-7A576BB87FD7}"/>
              </a:ext>
            </a:extLst>
          </p:cNvPr>
          <p:cNvSpPr/>
          <p:nvPr/>
        </p:nvSpPr>
        <p:spPr>
          <a:xfrm>
            <a:off x="3246872" y="4282720"/>
            <a:ext cx="5804794" cy="369332"/>
          </a:xfrm>
          <a:prstGeom prst="rect">
            <a:avLst/>
          </a:prstGeom>
        </p:spPr>
        <p:txBody>
          <a:bodyPr wrap="none">
            <a:spAutoFit/>
          </a:bodyPr>
          <a:lstStyle/>
          <a:p>
            <a:r>
              <a:rPr lang="fr-FR" dirty="0">
                <a:hlinkClick r:id="rId6"/>
              </a:rPr>
              <a:t>https://www.ecma-international.org/memento/tc39-m.htm</a:t>
            </a:r>
            <a:endParaRPr lang="fr-FR" dirty="0"/>
          </a:p>
        </p:txBody>
      </p:sp>
      <p:sp>
        <p:nvSpPr>
          <p:cNvPr id="22" name="Rectangle 21">
            <a:extLst>
              <a:ext uri="{FF2B5EF4-FFF2-40B4-BE49-F238E27FC236}">
                <a16:creationId xmlns:a16="http://schemas.microsoft.com/office/drawing/2014/main" id="{F3E5EEB9-0EC2-41BF-BAD3-0413324F4E52}"/>
              </a:ext>
            </a:extLst>
          </p:cNvPr>
          <p:cNvSpPr/>
          <p:nvPr/>
        </p:nvSpPr>
        <p:spPr>
          <a:xfrm>
            <a:off x="3283657" y="4677985"/>
            <a:ext cx="6096000" cy="646331"/>
          </a:xfrm>
          <a:prstGeom prst="rect">
            <a:avLst/>
          </a:prstGeom>
        </p:spPr>
        <p:txBody>
          <a:bodyPr>
            <a:spAutoFit/>
          </a:bodyPr>
          <a:lstStyle/>
          <a:p>
            <a:r>
              <a:rPr lang="en-US" i="1" dirty="0"/>
              <a:t>The ECMAScript™ specification has been developed by </a:t>
            </a:r>
            <a:r>
              <a:rPr lang="en-US" i="1" dirty="0" err="1"/>
              <a:t>Ecma</a:t>
            </a:r>
            <a:r>
              <a:rPr lang="en-US" i="1" dirty="0"/>
              <a:t> TC39 whose membership includes all major browser vendors.</a:t>
            </a:r>
            <a:endParaRPr lang="fr-FR" i="1" dirty="0"/>
          </a:p>
        </p:txBody>
      </p:sp>
    </p:spTree>
    <p:extLst>
      <p:ext uri="{BB962C8B-B14F-4D97-AF65-F5344CB8AC3E}">
        <p14:creationId xmlns:p14="http://schemas.microsoft.com/office/powerpoint/2010/main" val="14826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6" grpId="0"/>
      <p:bldP spid="24"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0895EA-F94F-46EC-9D9C-14B7AD391F81}"/>
              </a:ext>
            </a:extLst>
          </p:cNvPr>
          <p:cNvSpPr>
            <a:spLocks noGrp="1"/>
          </p:cNvSpPr>
          <p:nvPr>
            <p:ph type="title"/>
          </p:nvPr>
        </p:nvSpPr>
        <p:spPr/>
        <p:txBody>
          <a:bodyPr/>
          <a:lstStyle/>
          <a:p>
            <a:r>
              <a:rPr lang="fr-FR" dirty="0"/>
              <a:t>Un langage interprété par les navigateurs</a:t>
            </a:r>
            <a:br>
              <a:rPr lang="fr-FR" dirty="0"/>
            </a:br>
            <a:endParaRPr lang="fr-FR" dirty="0"/>
          </a:p>
        </p:txBody>
      </p:sp>
      <p:sp>
        <p:nvSpPr>
          <p:cNvPr id="4" name="Espace réservé du texte 3">
            <a:extLst>
              <a:ext uri="{FF2B5EF4-FFF2-40B4-BE49-F238E27FC236}">
                <a16:creationId xmlns:a16="http://schemas.microsoft.com/office/drawing/2014/main" id="{1FD32830-91DF-4925-BD60-D045F05EAA46}"/>
              </a:ext>
            </a:extLst>
          </p:cNvPr>
          <p:cNvSpPr>
            <a:spLocks noGrp="1"/>
          </p:cNvSpPr>
          <p:nvPr>
            <p:ph type="body" sz="quarter" idx="14"/>
          </p:nvPr>
        </p:nvSpPr>
        <p:spPr/>
        <p:txBody>
          <a:bodyPr/>
          <a:lstStyle/>
          <a:p>
            <a:r>
              <a:rPr lang="fr-FR" dirty="0"/>
              <a:t>Introduction au JavaScript</a:t>
            </a:r>
          </a:p>
        </p:txBody>
      </p:sp>
      <p:pic>
        <p:nvPicPr>
          <p:cNvPr id="5" name="Image 4">
            <a:extLst>
              <a:ext uri="{FF2B5EF4-FFF2-40B4-BE49-F238E27FC236}">
                <a16:creationId xmlns:a16="http://schemas.microsoft.com/office/drawing/2014/main" id="{A8712A78-634A-4FBE-AF80-446E9DD3E4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532"/>
          <a:stretch/>
        </p:blipFill>
        <p:spPr>
          <a:xfrm>
            <a:off x="1872479" y="1271751"/>
            <a:ext cx="8079366" cy="4837375"/>
          </a:xfrm>
          <a:prstGeom prst="rect">
            <a:avLst/>
          </a:prstGeom>
        </p:spPr>
      </p:pic>
      <p:pic>
        <p:nvPicPr>
          <p:cNvPr id="6" name="Image 5">
            <a:extLst>
              <a:ext uri="{FF2B5EF4-FFF2-40B4-BE49-F238E27FC236}">
                <a16:creationId xmlns:a16="http://schemas.microsoft.com/office/drawing/2014/main" id="{2E06B00F-71A2-4F3F-8CFC-5D1FD6072AF4}"/>
              </a:ext>
            </a:extLst>
          </p:cNvPr>
          <p:cNvPicPr>
            <a:picLocks noChangeAspect="1"/>
          </p:cNvPicPr>
          <p:nvPr/>
        </p:nvPicPr>
        <p:blipFill>
          <a:blip r:embed="rId4"/>
          <a:stretch>
            <a:fillRect/>
          </a:stretch>
        </p:blipFill>
        <p:spPr>
          <a:xfrm>
            <a:off x="2786125" y="1569705"/>
            <a:ext cx="6639372" cy="3771552"/>
          </a:xfrm>
          <a:prstGeom prst="rect">
            <a:avLst/>
          </a:prstGeom>
        </p:spPr>
      </p:pic>
      <p:pic>
        <p:nvPicPr>
          <p:cNvPr id="7" name="Image 6">
            <a:extLst>
              <a:ext uri="{FF2B5EF4-FFF2-40B4-BE49-F238E27FC236}">
                <a16:creationId xmlns:a16="http://schemas.microsoft.com/office/drawing/2014/main" id="{C5D7D37C-1F2F-4BA7-BE1A-0B242D6ED9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8675" y="1904095"/>
            <a:ext cx="487729" cy="476112"/>
          </a:xfrm>
          <a:prstGeom prst="rect">
            <a:avLst/>
          </a:prstGeom>
        </p:spPr>
      </p:pic>
      <p:pic>
        <p:nvPicPr>
          <p:cNvPr id="8" name="Image 7">
            <a:extLst>
              <a:ext uri="{FF2B5EF4-FFF2-40B4-BE49-F238E27FC236}">
                <a16:creationId xmlns:a16="http://schemas.microsoft.com/office/drawing/2014/main" id="{06A55614-B438-41D9-B1CD-D6931ADBAC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31566" y="2625364"/>
            <a:ext cx="449529" cy="476332"/>
          </a:xfrm>
          <a:prstGeom prst="rect">
            <a:avLst/>
          </a:prstGeom>
        </p:spPr>
      </p:pic>
      <p:pic>
        <p:nvPicPr>
          <p:cNvPr id="9" name="Image 8">
            <a:extLst>
              <a:ext uri="{FF2B5EF4-FFF2-40B4-BE49-F238E27FC236}">
                <a16:creationId xmlns:a16="http://schemas.microsoft.com/office/drawing/2014/main" id="{2D470951-8C11-42AC-A2DD-79DAE7AFDC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4683" y="3317312"/>
            <a:ext cx="461720" cy="476332"/>
          </a:xfrm>
          <a:prstGeom prst="rect">
            <a:avLst/>
          </a:prstGeom>
        </p:spPr>
      </p:pic>
      <p:pic>
        <p:nvPicPr>
          <p:cNvPr id="10" name="Image 9">
            <a:extLst>
              <a:ext uri="{FF2B5EF4-FFF2-40B4-BE49-F238E27FC236}">
                <a16:creationId xmlns:a16="http://schemas.microsoft.com/office/drawing/2014/main" id="{5CED732C-6116-49F4-9702-9D76EA57F3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1566" y="3984789"/>
            <a:ext cx="487955" cy="476332"/>
          </a:xfrm>
          <a:prstGeom prst="rect">
            <a:avLst/>
          </a:prstGeom>
        </p:spPr>
      </p:pic>
      <p:pic>
        <p:nvPicPr>
          <p:cNvPr id="11" name="Image 10">
            <a:extLst>
              <a:ext uri="{FF2B5EF4-FFF2-40B4-BE49-F238E27FC236}">
                <a16:creationId xmlns:a16="http://schemas.microsoft.com/office/drawing/2014/main" id="{A54F4C35-45DC-4B29-8F71-73DDEDA4CD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31566" y="4656651"/>
            <a:ext cx="487955" cy="476332"/>
          </a:xfrm>
          <a:prstGeom prst="rect">
            <a:avLst/>
          </a:prstGeom>
        </p:spPr>
      </p:pic>
      <p:grpSp>
        <p:nvGrpSpPr>
          <p:cNvPr id="12" name="Groupe 11">
            <a:extLst>
              <a:ext uri="{FF2B5EF4-FFF2-40B4-BE49-F238E27FC236}">
                <a16:creationId xmlns:a16="http://schemas.microsoft.com/office/drawing/2014/main" id="{64D1DE4F-383B-485F-B48F-A4853F59D738}"/>
              </a:ext>
            </a:extLst>
          </p:cNvPr>
          <p:cNvGrpSpPr/>
          <p:nvPr/>
        </p:nvGrpSpPr>
        <p:grpSpPr>
          <a:xfrm>
            <a:off x="4697658" y="3610449"/>
            <a:ext cx="3011128" cy="812191"/>
            <a:chOff x="2009775" y="3776608"/>
            <a:chExt cx="2999067" cy="828675"/>
          </a:xfrm>
        </p:grpSpPr>
        <p:pic>
          <p:nvPicPr>
            <p:cNvPr id="13" name="Graphique 12">
              <a:extLst>
                <a:ext uri="{FF2B5EF4-FFF2-40B4-BE49-F238E27FC236}">
                  <a16:creationId xmlns:a16="http://schemas.microsoft.com/office/drawing/2014/main" id="{2E76F825-4178-47B4-B224-4F70A7DE592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6991" y="3777283"/>
              <a:ext cx="587486" cy="828000"/>
            </a:xfrm>
            <a:prstGeom prst="rect">
              <a:avLst/>
            </a:prstGeom>
          </p:spPr>
        </p:pic>
        <p:pic>
          <p:nvPicPr>
            <p:cNvPr id="14" name="Graphique 13">
              <a:extLst>
                <a:ext uri="{FF2B5EF4-FFF2-40B4-BE49-F238E27FC236}">
                  <a16:creationId xmlns:a16="http://schemas.microsoft.com/office/drawing/2014/main" id="{F88153D0-CE01-4D53-84D1-98E44672CE7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09775" y="3776608"/>
              <a:ext cx="587965" cy="828675"/>
            </a:xfrm>
            <a:prstGeom prst="rect">
              <a:avLst/>
            </a:prstGeom>
          </p:spPr>
        </p:pic>
        <p:pic>
          <p:nvPicPr>
            <p:cNvPr id="15" name="Graphique 14">
              <a:extLst>
                <a:ext uri="{FF2B5EF4-FFF2-40B4-BE49-F238E27FC236}">
                  <a16:creationId xmlns:a16="http://schemas.microsoft.com/office/drawing/2014/main" id="{1998E2AD-A7E6-445D-BEEA-B815D4A636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43728" y="3777283"/>
              <a:ext cx="765114" cy="828000"/>
            </a:xfrm>
            <a:prstGeom prst="rect">
              <a:avLst/>
            </a:prstGeom>
          </p:spPr>
        </p:pic>
      </p:grpSp>
    </p:spTree>
    <p:extLst>
      <p:ext uri="{BB962C8B-B14F-4D97-AF65-F5344CB8AC3E}">
        <p14:creationId xmlns:p14="http://schemas.microsoft.com/office/powerpoint/2010/main" val="414668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Un langage Full Stack</a:t>
            </a:r>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8" name="Image 7">
            <a:extLst>
              <a:ext uri="{FF2B5EF4-FFF2-40B4-BE49-F238E27FC236}">
                <a16:creationId xmlns:a16="http://schemas.microsoft.com/office/drawing/2014/main" id="{C59E781E-E2B8-4E86-9919-D8BE959018A9}"/>
              </a:ext>
            </a:extLst>
          </p:cNvPr>
          <p:cNvPicPr>
            <a:picLocks noChangeAspect="1"/>
          </p:cNvPicPr>
          <p:nvPr/>
        </p:nvPicPr>
        <p:blipFill>
          <a:blip r:embed="rId3"/>
          <a:stretch>
            <a:fillRect/>
          </a:stretch>
        </p:blipFill>
        <p:spPr>
          <a:xfrm>
            <a:off x="6677336" y="2146453"/>
            <a:ext cx="2688569" cy="2566638"/>
          </a:xfrm>
          <a:prstGeom prst="rect">
            <a:avLst/>
          </a:prstGeom>
        </p:spPr>
      </p:pic>
      <p:pic>
        <p:nvPicPr>
          <p:cNvPr id="9" name="Image 8">
            <a:extLst>
              <a:ext uri="{FF2B5EF4-FFF2-40B4-BE49-F238E27FC236}">
                <a16:creationId xmlns:a16="http://schemas.microsoft.com/office/drawing/2014/main" id="{3313BDF8-CC64-40A5-AB00-D66FEA059F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779"/>
          <a:stretch/>
        </p:blipFill>
        <p:spPr>
          <a:xfrm>
            <a:off x="3095625" y="3009082"/>
            <a:ext cx="1768910" cy="920498"/>
          </a:xfrm>
          <a:prstGeom prst="rect">
            <a:avLst/>
          </a:prstGeom>
        </p:spPr>
      </p:pic>
      <p:sp>
        <p:nvSpPr>
          <p:cNvPr id="10" name="ZoneTexte 9">
            <a:extLst>
              <a:ext uri="{FF2B5EF4-FFF2-40B4-BE49-F238E27FC236}">
                <a16:creationId xmlns:a16="http://schemas.microsoft.com/office/drawing/2014/main" id="{1026541A-B2F3-48FC-AF28-337F112825AC}"/>
              </a:ext>
            </a:extLst>
          </p:cNvPr>
          <p:cNvSpPr txBox="1"/>
          <p:nvPr/>
        </p:nvSpPr>
        <p:spPr>
          <a:xfrm>
            <a:off x="6486180" y="2146453"/>
            <a:ext cx="2090227" cy="440040"/>
          </a:xfrm>
          <a:prstGeom prst="rect">
            <a:avLst/>
          </a:prstGeom>
        </p:spPr>
        <p:txBody>
          <a:bodyPr vert="horz" wrap="square" lIns="91440" tIns="45720" rIns="91440" bIns="45720" rtlCol="0" anchor="b">
            <a:normAutofit/>
          </a:bodyPr>
          <a:lstStyle/>
          <a:p>
            <a:pPr algn="ctr"/>
            <a:r>
              <a:rPr lang="fr-FR" dirty="0">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Serveur</a:t>
            </a:r>
          </a:p>
        </p:txBody>
      </p:sp>
      <p:sp>
        <p:nvSpPr>
          <p:cNvPr id="11" name="ZoneTexte 10">
            <a:extLst>
              <a:ext uri="{FF2B5EF4-FFF2-40B4-BE49-F238E27FC236}">
                <a16:creationId xmlns:a16="http://schemas.microsoft.com/office/drawing/2014/main" id="{BD65302D-FDB2-41BE-8148-2C688D9D029C}"/>
              </a:ext>
            </a:extLst>
          </p:cNvPr>
          <p:cNvSpPr txBox="1"/>
          <p:nvPr/>
        </p:nvSpPr>
        <p:spPr>
          <a:xfrm>
            <a:off x="3238500" y="2146453"/>
            <a:ext cx="1568368" cy="440040"/>
          </a:xfrm>
          <a:prstGeom prst="rect">
            <a:avLst/>
          </a:prstGeom>
        </p:spPr>
        <p:txBody>
          <a:bodyPr vert="horz" wrap="square" lIns="91440" tIns="45720" rIns="91440" bIns="45720" rtlCol="0" anchor="b">
            <a:normAutofit/>
          </a:bodyPr>
          <a:lstStyle/>
          <a:p>
            <a:pPr algn="ctr"/>
            <a:r>
              <a:rPr lang="fr-FR" dirty="0">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Client</a:t>
            </a:r>
          </a:p>
        </p:txBody>
      </p:sp>
      <p:cxnSp>
        <p:nvCxnSpPr>
          <p:cNvPr id="12" name="Connecteur droit avec flèche 11">
            <a:extLst>
              <a:ext uri="{FF2B5EF4-FFF2-40B4-BE49-F238E27FC236}">
                <a16:creationId xmlns:a16="http://schemas.microsoft.com/office/drawing/2014/main" id="{ED7F913C-EB93-4896-B3E1-4BDCA2E09E90}"/>
              </a:ext>
            </a:extLst>
          </p:cNvPr>
          <p:cNvCxnSpPr>
            <a:cxnSpLocks/>
          </p:cNvCxnSpPr>
          <p:nvPr/>
        </p:nvCxnSpPr>
        <p:spPr>
          <a:xfrm>
            <a:off x="4817268" y="3135037"/>
            <a:ext cx="2842321" cy="0"/>
          </a:xfrm>
          <a:prstGeom prst="straightConnector1">
            <a:avLst/>
          </a:prstGeom>
          <a:ln w="19050">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EE40FF7-9BD7-4D62-BE11-11C21F19A2D5}"/>
              </a:ext>
            </a:extLst>
          </p:cNvPr>
          <p:cNvCxnSpPr>
            <a:cxnSpLocks/>
          </p:cNvCxnSpPr>
          <p:nvPr/>
        </p:nvCxnSpPr>
        <p:spPr>
          <a:xfrm flipH="1">
            <a:off x="4806868" y="3615529"/>
            <a:ext cx="2852721" cy="0"/>
          </a:xfrm>
          <a:prstGeom prst="straightConnector1">
            <a:avLst/>
          </a:prstGeom>
          <a:ln w="19050">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83B6900E-40B2-48FA-A806-C299DB5732E0}"/>
              </a:ext>
            </a:extLst>
          </p:cNvPr>
          <p:cNvSpPr/>
          <p:nvPr/>
        </p:nvSpPr>
        <p:spPr>
          <a:xfrm>
            <a:off x="6121445" y="2992986"/>
            <a:ext cx="276225" cy="27622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Semibold" panose="020B0702040204020203" pitchFamily="34" charset="0"/>
              </a:rPr>
              <a:t>1</a:t>
            </a:r>
          </a:p>
        </p:txBody>
      </p:sp>
      <p:sp>
        <p:nvSpPr>
          <p:cNvPr id="15" name="Ellipse 14">
            <a:extLst>
              <a:ext uri="{FF2B5EF4-FFF2-40B4-BE49-F238E27FC236}">
                <a16:creationId xmlns:a16="http://schemas.microsoft.com/office/drawing/2014/main" id="{30566390-C683-4517-9991-FC43AB9A2F17}"/>
              </a:ext>
            </a:extLst>
          </p:cNvPr>
          <p:cNvSpPr/>
          <p:nvPr/>
        </p:nvSpPr>
        <p:spPr>
          <a:xfrm>
            <a:off x="6121445" y="3478761"/>
            <a:ext cx="276225" cy="276225"/>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Semibold" panose="020B0702040204020203" pitchFamily="34" charset="0"/>
              </a:rPr>
              <a:t>2</a:t>
            </a:r>
          </a:p>
        </p:txBody>
      </p:sp>
      <p:sp>
        <p:nvSpPr>
          <p:cNvPr id="16" name="ZoneTexte 15">
            <a:extLst>
              <a:ext uri="{FF2B5EF4-FFF2-40B4-BE49-F238E27FC236}">
                <a16:creationId xmlns:a16="http://schemas.microsoft.com/office/drawing/2014/main" id="{ED74BD21-69AB-4612-BCED-DB5395932ADA}"/>
              </a:ext>
            </a:extLst>
          </p:cNvPr>
          <p:cNvSpPr txBox="1"/>
          <p:nvPr/>
        </p:nvSpPr>
        <p:spPr>
          <a:xfrm>
            <a:off x="5467350" y="3108478"/>
            <a:ext cx="1568368" cy="440040"/>
          </a:xfrm>
          <a:prstGeom prst="rect">
            <a:avLst/>
          </a:prstGeom>
        </p:spPr>
        <p:txBody>
          <a:bodyPr vert="horz" wrap="square" lIns="91440" tIns="45720" rIns="91440" bIns="45720" rtlCol="0" anchor="b">
            <a:normAutofit/>
          </a:bodyPr>
          <a:lstStyle/>
          <a:p>
            <a:pPr algn="ctr"/>
            <a:r>
              <a:rPr lang="fr-FR" dirty="0">
                <a:solidFill>
                  <a:srgbClr val="343642"/>
                </a:solidFill>
                <a:latin typeface="Segoe UI Black" panose="020B0A02040204020203" pitchFamily="34" charset="0"/>
                <a:ea typeface="Segoe UI Black" panose="020B0A02040204020203" pitchFamily="34" charset="0"/>
                <a:cs typeface="Segoe UI Black" panose="020B0A02040204020203" pitchFamily="34" charset="0"/>
              </a:rPr>
              <a:t>HTTP</a:t>
            </a:r>
          </a:p>
        </p:txBody>
      </p:sp>
      <p:pic>
        <p:nvPicPr>
          <p:cNvPr id="17" name="Graphique 16">
            <a:extLst>
              <a:ext uri="{FF2B5EF4-FFF2-40B4-BE49-F238E27FC236}">
                <a16:creationId xmlns:a16="http://schemas.microsoft.com/office/drawing/2014/main" id="{D3DFB1F2-D4E2-4611-8680-03DF966EE0D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5399" y="4055065"/>
            <a:ext cx="534570" cy="578507"/>
          </a:xfrm>
          <a:prstGeom prst="rect">
            <a:avLst/>
          </a:prstGeom>
        </p:spPr>
      </p:pic>
      <p:pic>
        <p:nvPicPr>
          <p:cNvPr id="18" name="Graphique 17">
            <a:extLst>
              <a:ext uri="{FF2B5EF4-FFF2-40B4-BE49-F238E27FC236}">
                <a16:creationId xmlns:a16="http://schemas.microsoft.com/office/drawing/2014/main" id="{A50F7FA8-3D30-446B-9BA8-91BA39C875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4335" y="4055066"/>
            <a:ext cx="534570" cy="578507"/>
          </a:xfrm>
          <a:prstGeom prst="rect">
            <a:avLst/>
          </a:prstGeom>
        </p:spPr>
      </p:pic>
      <p:pic>
        <p:nvPicPr>
          <p:cNvPr id="23" name="Image 22">
            <a:extLst>
              <a:ext uri="{FF2B5EF4-FFF2-40B4-BE49-F238E27FC236}">
                <a16:creationId xmlns:a16="http://schemas.microsoft.com/office/drawing/2014/main" id="{CAECACEA-1175-4705-A3EC-8D4EA39B66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8203" y="2209619"/>
            <a:ext cx="790192" cy="483334"/>
          </a:xfrm>
          <a:prstGeom prst="rect">
            <a:avLst/>
          </a:prstGeom>
        </p:spPr>
      </p:pic>
    </p:spTree>
    <p:extLst>
      <p:ext uri="{BB962C8B-B14F-4D97-AF65-F5344CB8AC3E}">
        <p14:creationId xmlns:p14="http://schemas.microsoft.com/office/powerpoint/2010/main" val="273978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4AA20-031B-44EB-8CED-8F9D35FC3EC8}"/>
              </a:ext>
            </a:extLst>
          </p:cNvPr>
          <p:cNvSpPr>
            <a:spLocks noGrp="1"/>
          </p:cNvSpPr>
          <p:nvPr>
            <p:ph type="title"/>
          </p:nvPr>
        </p:nvSpPr>
        <p:spPr/>
        <p:txBody>
          <a:bodyPr/>
          <a:lstStyle/>
          <a:p>
            <a:r>
              <a:rPr lang="fr-FR" dirty="0"/>
              <a:t>Le moteur d’exécution</a:t>
            </a:r>
          </a:p>
        </p:txBody>
      </p:sp>
      <p:sp>
        <p:nvSpPr>
          <p:cNvPr id="3" name="Espace réservé du contenu 2">
            <a:extLst>
              <a:ext uri="{FF2B5EF4-FFF2-40B4-BE49-F238E27FC236}">
                <a16:creationId xmlns:a16="http://schemas.microsoft.com/office/drawing/2014/main" id="{4586601B-7181-41EA-9ED0-C37004510940}"/>
              </a:ext>
            </a:extLst>
          </p:cNvPr>
          <p:cNvSpPr>
            <a:spLocks noGrp="1"/>
          </p:cNvSpPr>
          <p:nvPr>
            <p:ph idx="1"/>
          </p:nvPr>
        </p:nvSpPr>
        <p:spPr>
          <a:xfrm>
            <a:off x="1179118" y="1825625"/>
            <a:ext cx="10718843" cy="3729355"/>
          </a:xfrm>
        </p:spPr>
        <p:txBody>
          <a:bodyPr/>
          <a:lstStyle/>
          <a:p>
            <a:r>
              <a:rPr lang="fr-FR" dirty="0"/>
              <a:t>Embarqué par le navigateur mais peut être autonome</a:t>
            </a:r>
          </a:p>
          <a:p>
            <a:endParaRPr lang="fr-FR" dirty="0"/>
          </a:p>
          <a:p>
            <a:r>
              <a:rPr lang="fr-FR" dirty="0"/>
              <a:t>          est le moteur de </a:t>
            </a:r>
          </a:p>
          <a:p>
            <a:endParaRPr lang="fr-FR" dirty="0"/>
          </a:p>
          <a:p>
            <a:r>
              <a:rPr lang="fr-FR" dirty="0"/>
              <a:t>          est utilisé par           et</a:t>
            </a:r>
          </a:p>
          <a:p>
            <a:endParaRPr lang="fr-FR" dirty="0"/>
          </a:p>
          <a:p>
            <a:r>
              <a:rPr lang="fr-FR" dirty="0"/>
              <a:t>          utilise                  </a:t>
            </a:r>
          </a:p>
        </p:txBody>
      </p:sp>
      <p:sp>
        <p:nvSpPr>
          <p:cNvPr id="4" name="Espace réservé du texte 3">
            <a:extLst>
              <a:ext uri="{FF2B5EF4-FFF2-40B4-BE49-F238E27FC236}">
                <a16:creationId xmlns:a16="http://schemas.microsoft.com/office/drawing/2014/main" id="{8BEEECAB-731D-4108-A392-CCF6874720EB}"/>
              </a:ext>
            </a:extLst>
          </p:cNvPr>
          <p:cNvSpPr>
            <a:spLocks noGrp="1"/>
          </p:cNvSpPr>
          <p:nvPr>
            <p:ph type="body" sz="quarter" idx="14"/>
          </p:nvPr>
        </p:nvSpPr>
        <p:spPr/>
        <p:txBody>
          <a:bodyPr/>
          <a:lstStyle/>
          <a:p>
            <a:r>
              <a:rPr lang="fr-FR" dirty="0"/>
              <a:t>Introduction au JavaScript</a:t>
            </a:r>
          </a:p>
        </p:txBody>
      </p:sp>
      <p:pic>
        <p:nvPicPr>
          <p:cNvPr id="2050" name="Picture 2" descr="Description de l'image V8 JavaScript engine logo 2.svg.">
            <a:extLst>
              <a:ext uri="{FF2B5EF4-FFF2-40B4-BE49-F238E27FC236}">
                <a16:creationId xmlns:a16="http://schemas.microsoft.com/office/drawing/2014/main" id="{583FCE90-DD05-4AB8-BA61-F13B509479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1285" y="2615743"/>
            <a:ext cx="678139" cy="6781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9CA22AE-9989-4472-986A-45983605F9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3209" y="3509743"/>
            <a:ext cx="1286467" cy="786889"/>
          </a:xfrm>
          <a:prstGeom prst="rect">
            <a:avLst/>
          </a:prstGeom>
        </p:spPr>
      </p:pic>
      <p:pic>
        <p:nvPicPr>
          <p:cNvPr id="7" name="Image 6">
            <a:extLst>
              <a:ext uri="{FF2B5EF4-FFF2-40B4-BE49-F238E27FC236}">
                <a16:creationId xmlns:a16="http://schemas.microsoft.com/office/drawing/2014/main" id="{E164CCB4-93FB-4A0D-A646-1F5CF86CDC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852" y="3606353"/>
            <a:ext cx="487729" cy="476112"/>
          </a:xfrm>
          <a:prstGeom prst="rect">
            <a:avLst/>
          </a:prstGeom>
        </p:spPr>
      </p:pic>
      <p:pic>
        <p:nvPicPr>
          <p:cNvPr id="3074" name="Picture 2" descr="Image associÃ©e">
            <a:extLst>
              <a:ext uri="{FF2B5EF4-FFF2-40B4-BE49-F238E27FC236}">
                <a16:creationId xmlns:a16="http://schemas.microsoft.com/office/drawing/2014/main" id="{E5DF6ED4-EB03-4040-9B8C-7DE5C57F0EF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482" r="18809"/>
          <a:stretch/>
        </p:blipFill>
        <p:spPr bwMode="auto">
          <a:xfrm>
            <a:off x="1619924" y="4470194"/>
            <a:ext cx="684918" cy="5875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escription de l'image V8 JavaScript engine logo 2.svg.">
            <a:extLst>
              <a:ext uri="{FF2B5EF4-FFF2-40B4-BE49-F238E27FC236}">
                <a16:creationId xmlns:a16="http://schemas.microsoft.com/office/drawing/2014/main" id="{96CA9A86-61C0-45BC-B3C0-3710F5EE3B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1284" y="3564119"/>
            <a:ext cx="678139" cy="6781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go de Google">
            <a:extLst>
              <a:ext uri="{FF2B5EF4-FFF2-40B4-BE49-F238E27FC236}">
                <a16:creationId xmlns:a16="http://schemas.microsoft.com/office/drawing/2014/main" id="{D2E691AD-113B-43EB-8EDC-887F03577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151" y="2737247"/>
            <a:ext cx="1286467" cy="43512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4A37954E-E88D-4436-B70B-3F10A18C6E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572" y="4425278"/>
            <a:ext cx="1286467" cy="786889"/>
          </a:xfrm>
          <a:prstGeom prst="rect">
            <a:avLst/>
          </a:prstGeom>
        </p:spPr>
      </p:pic>
    </p:spTree>
    <p:extLst>
      <p:ext uri="{BB962C8B-B14F-4D97-AF65-F5344CB8AC3E}">
        <p14:creationId xmlns:p14="http://schemas.microsoft.com/office/powerpoint/2010/main" val="150156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Des librairies côté client</a:t>
            </a:r>
          </a:p>
        </p:txBody>
      </p:sp>
      <p:sp>
        <p:nvSpPr>
          <p:cNvPr id="3" name="Espace réservé du contenu 2"/>
          <p:cNvSpPr>
            <a:spLocks noGrp="1"/>
          </p:cNvSpPr>
          <p:nvPr>
            <p:ph idx="1"/>
          </p:nvPr>
        </p:nvSpPr>
        <p:spPr>
          <a:xfrm>
            <a:off x="1179118" y="1825625"/>
            <a:ext cx="10888556" cy="3729355"/>
          </a:xfrm>
        </p:spPr>
        <p:txBody>
          <a:bodyPr/>
          <a:lstStyle/>
          <a:p>
            <a:r>
              <a:rPr lang="fr-FR" dirty="0"/>
              <a:t>                       sert à faciliter la manipulation du DOM d’une page HTML</a:t>
            </a:r>
          </a:p>
          <a:p>
            <a:endParaRPr lang="fr-FR" dirty="0"/>
          </a:p>
          <a:p>
            <a:endParaRPr lang="fr-FR" dirty="0"/>
          </a:p>
          <a:p>
            <a:pPr marL="0" indent="0">
              <a:buNone/>
            </a:pPr>
            <a:endParaRPr lang="fr-FR" dirty="0"/>
          </a:p>
          <a:p>
            <a:r>
              <a:rPr lang="fr-FR" dirty="0"/>
              <a:t>                       sert à écrire des clients riches en utilisant une architecture MVC</a:t>
            </a:r>
          </a:p>
          <a:p>
            <a:endParaRPr lang="fr-FR" dirty="0"/>
          </a:p>
        </p:txBody>
      </p:sp>
      <p:sp>
        <p:nvSpPr>
          <p:cNvPr id="4" name="Espace réservé du texte 3"/>
          <p:cNvSpPr>
            <a:spLocks noGrp="1"/>
          </p:cNvSpPr>
          <p:nvPr>
            <p:ph type="body" sz="quarter" idx="14"/>
          </p:nvPr>
        </p:nvSpPr>
        <p:spPr/>
        <p:txBody>
          <a:bodyPr>
            <a:normAutofit/>
          </a:bodyPr>
          <a:lstStyle/>
          <a:p>
            <a:pPr lvl="0"/>
            <a:r>
              <a:rPr lang="fr-FR" dirty="0"/>
              <a:t>Introduction au JavaScript</a:t>
            </a:r>
          </a:p>
        </p:txBody>
      </p:sp>
      <p:pic>
        <p:nvPicPr>
          <p:cNvPr id="8" name="Image 7">
            <a:extLst>
              <a:ext uri="{FF2B5EF4-FFF2-40B4-BE49-F238E27FC236}">
                <a16:creationId xmlns:a16="http://schemas.microsoft.com/office/drawing/2014/main" id="{E034BE5D-F849-4FD7-8D8B-0CAB731EFE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579" b="35178"/>
          <a:stretch/>
        </p:blipFill>
        <p:spPr>
          <a:xfrm>
            <a:off x="1584364" y="1825625"/>
            <a:ext cx="1595255" cy="482457"/>
          </a:xfrm>
          <a:prstGeom prst="rect">
            <a:avLst/>
          </a:prstGeom>
        </p:spPr>
      </p:pic>
      <p:pic>
        <p:nvPicPr>
          <p:cNvPr id="9" name="Graphique 8">
            <a:extLst>
              <a:ext uri="{FF2B5EF4-FFF2-40B4-BE49-F238E27FC236}">
                <a16:creationId xmlns:a16="http://schemas.microsoft.com/office/drawing/2014/main" id="{87F65E42-CCD5-4BF9-83CE-55E2FDFAF8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7199" y="3491267"/>
            <a:ext cx="789584" cy="789584"/>
          </a:xfrm>
          <a:prstGeom prst="rect">
            <a:avLst/>
          </a:prstGeom>
        </p:spPr>
      </p:pic>
      <p:sp>
        <p:nvSpPr>
          <p:cNvPr id="11" name="Rectangle 3">
            <a:extLst>
              <a:ext uri="{FF2B5EF4-FFF2-40B4-BE49-F238E27FC236}">
                <a16:creationId xmlns:a16="http://schemas.microsoft.com/office/drawing/2014/main" id="{9C06578F-5756-420D-B10F-AC5502610176}"/>
              </a:ext>
            </a:extLst>
          </p:cNvPr>
          <p:cNvSpPr>
            <a:spLocks noChangeArrowheads="1"/>
          </p:cNvSpPr>
          <p:nvPr/>
        </p:nvSpPr>
        <p:spPr bwMode="auto">
          <a:xfrm>
            <a:off x="3276654" y="2448515"/>
            <a:ext cx="6306258"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click</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function</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alert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"Vous venez de cliquer sur le lien"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723C5A0E-C25F-4505-9775-B5514E74369B}"/>
              </a:ext>
            </a:extLst>
          </p:cNvPr>
          <p:cNvSpPr>
            <a:spLocks noChangeArrowheads="1"/>
          </p:cNvSpPr>
          <p:nvPr/>
        </p:nvSpPr>
        <p:spPr bwMode="auto">
          <a:xfrm>
            <a:off x="3276654" y="4159486"/>
            <a:ext cx="5710935" cy="20621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selector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'balise'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templateUrl</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'./templateBalise.html'</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providers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implements</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OnInit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 . . */</a:t>
            </a:r>
            <a:b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6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8513151-72dc-4d20-a25c-0c8180736831">Z5HNVW24N33T-678105430-107</_dlc_DocId>
    <_dlc_DocIdUrl xmlns="48513151-72dc-4d20-a25c-0c8180736831">
      <Url>http://inet/eni-transverse/ecole-numérique/_layouts/15/DocIdRedir.aspx?ID=Z5HNVW24N33T-678105430-107</Url>
      <Description>Z5HNVW24N33T-678105430-107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6201FEAA9EBE4FA7C434936B46E6EC" ma:contentTypeVersion="0" ma:contentTypeDescription="Crée un document." ma:contentTypeScope="" ma:versionID="f92f32b452ee993011f299d9a05942a6">
  <xsd:schema xmlns:xsd="http://www.w3.org/2001/XMLSchema" xmlns:xs="http://www.w3.org/2001/XMLSchema" xmlns:p="http://schemas.microsoft.com/office/2006/metadata/properties" xmlns:ns2="48513151-72dc-4d20-a25c-0c8180736831" targetNamespace="http://schemas.microsoft.com/office/2006/metadata/properties" ma:root="true" ma:fieldsID="a3910bdc21939a5277c02cb1723dd0ec" ns2:_="">
    <xsd:import namespace="48513151-72dc-4d20-a25c-0c818073683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3151-72dc-4d20-a25c-0c8180736831" elementFormDefault="qualified">
    <xsd:import namespace="http://schemas.microsoft.com/office/2006/documentManagement/types"/>
    <xsd:import namespace="http://schemas.microsoft.com/office/infopath/2007/PartnerControls"/>
    <xsd:element name="_dlc_DocId" ma:index="8" nillable="true" ma:displayName="Valeur d’ID de document" ma:description="Valeur de l’ID de document affecté à cet élément." ma:internalName="_dlc_DocId" ma:readOnly="true">
      <xsd:simpleType>
        <xsd:restriction base="dms:Text"/>
      </xsd:simpleType>
    </xsd:element>
    <xsd:element name="_dlc_DocIdUrl" ma:index="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0744E35-8DFE-42FB-9B27-EF60FB2821E4}">
  <ds:schemaRef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www.w3.org/XML/1998/namespace"/>
    <ds:schemaRef ds:uri="48513151-72dc-4d20-a25c-0c8180736831"/>
  </ds:schemaRefs>
</ds:datastoreItem>
</file>

<file path=customXml/itemProps2.xml><?xml version="1.0" encoding="utf-8"?>
<ds:datastoreItem xmlns:ds="http://schemas.openxmlformats.org/officeDocument/2006/customXml" ds:itemID="{F4C53248-3922-4E5B-A1F3-F2C90647B3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3151-72dc-4d20-a25c-0c8180736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2112B7-675F-4876-9B67-FE360DED350F}">
  <ds:schemaRefs>
    <ds:schemaRef ds:uri="http://schemas.microsoft.com/sharepoint/v3/contenttype/forms"/>
  </ds:schemaRefs>
</ds:datastoreItem>
</file>

<file path=customXml/itemProps4.xml><?xml version="1.0" encoding="utf-8"?>
<ds:datastoreItem xmlns:ds="http://schemas.openxmlformats.org/officeDocument/2006/customXml" ds:itemID="{7623CA14-8060-425C-80F7-EC5D09A5E69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7432</TotalTime>
  <Words>999</Words>
  <Application>Microsoft Office PowerPoint</Application>
  <PresentationFormat>Grand écran</PresentationFormat>
  <Paragraphs>227</Paragraphs>
  <Slides>24</Slides>
  <Notes>17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24</vt:i4>
      </vt:variant>
    </vt:vector>
  </HeadingPairs>
  <TitlesOfParts>
    <vt:vector size="34" baseType="lpstr">
      <vt:lpstr>Segoe UI Light</vt:lpstr>
      <vt:lpstr>Calibri Light</vt:lpstr>
      <vt:lpstr>Calibri</vt:lpstr>
      <vt:lpstr>Segoe UI Semibold</vt:lpstr>
      <vt:lpstr>Arial</vt:lpstr>
      <vt:lpstr>Segoe UI</vt:lpstr>
      <vt:lpstr>Segoe UI Black</vt:lpstr>
      <vt:lpstr>Courier New</vt:lpstr>
      <vt:lpstr>Bradley Hand ITC</vt:lpstr>
      <vt:lpstr>Thème Office</vt:lpstr>
      <vt:lpstr>Le développement côté client avec JavaScript</vt:lpstr>
      <vt:lpstr>Objectifs</vt:lpstr>
      <vt:lpstr>L’usage du JavaScript aujourd’hui</vt:lpstr>
      <vt:lpstr>L’usage du JavaScript au tout début</vt:lpstr>
      <vt:lpstr>Historique et acteurs</vt:lpstr>
      <vt:lpstr>Un langage interprété par les navigateurs </vt:lpstr>
      <vt:lpstr>Un langage Full Stack</vt:lpstr>
      <vt:lpstr>Le moteur d’exécution</vt:lpstr>
      <vt:lpstr>Des librairies côté client</vt:lpstr>
      <vt:lpstr>Des librairies côté serveur</vt:lpstr>
      <vt:lpstr>Des gestionnaires de dépendances</vt:lpstr>
      <vt:lpstr>L’arrivée du TypeScript</vt:lpstr>
      <vt:lpstr>Présentation PowerPoint</vt:lpstr>
      <vt:lpstr>Le langage JavaScript</vt:lpstr>
      <vt:lpstr>Les variables</vt:lpstr>
      <vt:lpstr>Les fonctions</vt:lpstr>
      <vt:lpstr>Les opérateurs de base</vt:lpstr>
      <vt:lpstr>Présentation PowerPoint</vt:lpstr>
      <vt:lpstr>Les structures de code</vt:lpstr>
      <vt:lpstr>Les principaux objets disponibles</vt:lpstr>
      <vt:lpstr>Les tableaux</vt:lpstr>
      <vt:lpstr>Présentation PowerPoint</vt:lpstr>
      <vt:lpstr>Présentation PowerPoint</vt:lpstr>
      <vt:lpstr>Conclusion</vt:lpstr>
    </vt:vector>
  </TitlesOfParts>
  <Company>editions Eni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HERVOCHE</dc:creator>
  <cp:lastModifiedBy>Thierry RICHARD</cp:lastModifiedBy>
  <cp:revision>383</cp:revision>
  <cp:lastPrinted>2018-12-17T12:37:45Z</cp:lastPrinted>
  <dcterms:created xsi:type="dcterms:W3CDTF">2017-05-09T08:51:09Z</dcterms:created>
  <dcterms:modified xsi:type="dcterms:W3CDTF">2019-08-22T07:34:05Z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0x010100486201FEAA9EBE4FA7C434936B46E6EC</vt:lpwstr>
  </property>
</Properties>
</file>